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1"/>
  </p:notesMasterIdLst>
  <p:handoutMasterIdLst>
    <p:handoutMasterId r:id="rId62"/>
  </p:handoutMasterIdLst>
  <p:sldIdLst>
    <p:sldId id="309" r:id="rId2"/>
    <p:sldId id="308" r:id="rId3"/>
    <p:sldId id="266" r:id="rId4"/>
    <p:sldId id="322" r:id="rId5"/>
    <p:sldId id="323" r:id="rId6"/>
    <p:sldId id="324" r:id="rId7"/>
    <p:sldId id="312" r:id="rId8"/>
    <p:sldId id="313" r:id="rId9"/>
    <p:sldId id="314" r:id="rId10"/>
    <p:sldId id="315" r:id="rId11"/>
    <p:sldId id="281" r:id="rId12"/>
    <p:sldId id="316" r:id="rId13"/>
    <p:sldId id="317" r:id="rId14"/>
    <p:sldId id="319" r:id="rId15"/>
    <p:sldId id="318" r:id="rId16"/>
    <p:sldId id="325" r:id="rId17"/>
    <p:sldId id="320" r:id="rId18"/>
    <p:sldId id="321" r:id="rId19"/>
    <p:sldId id="329" r:id="rId20"/>
    <p:sldId id="283" r:id="rId21"/>
    <p:sldId id="326" r:id="rId22"/>
    <p:sldId id="327" r:id="rId23"/>
    <p:sldId id="328" r:id="rId24"/>
    <p:sldId id="335" r:id="rId25"/>
    <p:sldId id="284" r:id="rId26"/>
    <p:sldId id="330" r:id="rId27"/>
    <p:sldId id="331" r:id="rId28"/>
    <p:sldId id="332" r:id="rId29"/>
    <p:sldId id="333" r:id="rId30"/>
    <p:sldId id="340" r:id="rId31"/>
    <p:sldId id="342" r:id="rId32"/>
    <p:sldId id="286" r:id="rId33"/>
    <p:sldId id="341" r:id="rId34"/>
    <p:sldId id="337" r:id="rId35"/>
    <p:sldId id="338" r:id="rId36"/>
    <p:sldId id="287" r:id="rId37"/>
    <p:sldId id="349" r:id="rId38"/>
    <p:sldId id="350" r:id="rId39"/>
    <p:sldId id="351" r:id="rId40"/>
    <p:sldId id="343" r:id="rId41"/>
    <p:sldId id="344" r:id="rId42"/>
    <p:sldId id="347" r:id="rId43"/>
    <p:sldId id="348" r:id="rId44"/>
    <p:sldId id="288" r:id="rId45"/>
    <p:sldId id="352" r:id="rId46"/>
    <p:sldId id="345" r:id="rId47"/>
    <p:sldId id="346" r:id="rId48"/>
    <p:sldId id="289" r:id="rId49"/>
    <p:sldId id="353" r:id="rId50"/>
    <p:sldId id="302" r:id="rId51"/>
    <p:sldId id="290" r:id="rId52"/>
    <p:sldId id="291" r:id="rId53"/>
    <p:sldId id="303" r:id="rId54"/>
    <p:sldId id="304" r:id="rId55"/>
    <p:sldId id="305" r:id="rId56"/>
    <p:sldId id="306" r:id="rId57"/>
    <p:sldId id="307" r:id="rId58"/>
    <p:sldId id="311" r:id="rId59"/>
    <p:sldId id="310"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6306" autoAdjust="0"/>
    <p:restoredTop sz="91150" autoAdjust="0"/>
  </p:normalViewPr>
  <p:slideViewPr>
    <p:cSldViewPr>
      <p:cViewPr varScale="1">
        <p:scale>
          <a:sx n="78" d="100"/>
          <a:sy n="78" d="100"/>
        </p:scale>
        <p:origin x="2059"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A43326-A0F9-41CC-A2BB-1C523EFAFA55}" type="datetimeFigureOut">
              <a:rPr lang="en-US" smtClean="0"/>
              <a:t>2/21/2023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DDC5DF8-E25C-46BA-BF1D-95A83F474C62}" type="slidenum">
              <a:rPr lang="en-US" smtClean="0"/>
              <a:t>‹#›</a:t>
            </a:fld>
            <a:endParaRPr lang="en-US"/>
          </a:p>
        </p:txBody>
      </p:sp>
    </p:spTree>
    <p:extLst>
      <p:ext uri="{BB962C8B-B14F-4D97-AF65-F5344CB8AC3E}">
        <p14:creationId xmlns:p14="http://schemas.microsoft.com/office/powerpoint/2010/main" val="2299283459"/>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2C55EA-0E55-4181-9560-34C927044152}" type="datetimeFigureOut">
              <a:rPr lang="en-US" smtClean="0"/>
              <a:t>2/21/2023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7C1ECF-AAF9-4ED5-B720-2EF659F96AA6}" type="slidenum">
              <a:rPr lang="en-US" smtClean="0"/>
              <a:t>‹#›</a:t>
            </a:fld>
            <a:endParaRPr lang="en-US"/>
          </a:p>
        </p:txBody>
      </p:sp>
    </p:spTree>
    <p:extLst>
      <p:ext uri="{BB962C8B-B14F-4D97-AF65-F5344CB8AC3E}">
        <p14:creationId xmlns:p14="http://schemas.microsoft.com/office/powerpoint/2010/main" val="4155638574"/>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7C1ECF-AAF9-4ED5-B720-2EF659F96AA6}" type="slidenum">
              <a:rPr lang="en-US" smtClean="0"/>
              <a:t>2</a:t>
            </a:fld>
            <a:endParaRPr lang="en-US"/>
          </a:p>
        </p:txBody>
      </p:sp>
      <p:sp>
        <p:nvSpPr>
          <p:cNvPr id="5" name="Header Placeholder 4"/>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2376055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77C1ECF-AAF9-4ED5-B720-2EF659F96AA6}" type="slidenum">
              <a:rPr lang="en-US" smtClean="0"/>
              <a:t>3</a:t>
            </a:fld>
            <a:endParaRPr lang="en-US"/>
          </a:p>
        </p:txBody>
      </p:sp>
    </p:spTree>
    <p:extLst>
      <p:ext uri="{BB962C8B-B14F-4D97-AF65-F5344CB8AC3E}">
        <p14:creationId xmlns:p14="http://schemas.microsoft.com/office/powerpoint/2010/main" val="2413039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A8B72C3-ABA8-45D0-AA49-8B3C3E6B7F39}" type="datetime1">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AC025-CC48-4BEF-8E7F-C5DBC425F814}" type="slidenum">
              <a:rPr lang="en-US" smtClean="0"/>
              <a:t>‹#›</a:t>
            </a:fld>
            <a:endParaRPr lang="en-US"/>
          </a:p>
        </p:txBody>
      </p:sp>
    </p:spTree>
    <p:extLst>
      <p:ext uri="{BB962C8B-B14F-4D97-AF65-F5344CB8AC3E}">
        <p14:creationId xmlns:p14="http://schemas.microsoft.com/office/powerpoint/2010/main" val="1437503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43F218-557C-4D7F-BF78-3B83EA759BF3}" type="datetime1">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AC025-CC48-4BEF-8E7F-C5DBC425F814}" type="slidenum">
              <a:rPr lang="en-US" smtClean="0"/>
              <a:t>‹#›</a:t>
            </a:fld>
            <a:endParaRPr lang="en-US"/>
          </a:p>
        </p:txBody>
      </p:sp>
    </p:spTree>
    <p:extLst>
      <p:ext uri="{BB962C8B-B14F-4D97-AF65-F5344CB8AC3E}">
        <p14:creationId xmlns:p14="http://schemas.microsoft.com/office/powerpoint/2010/main" val="3219620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71EE2C-DF08-41C2-B604-3828D04A9B9C}" type="datetime1">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AC025-CC48-4BEF-8E7F-C5DBC425F814}" type="slidenum">
              <a:rPr lang="en-US" smtClean="0"/>
              <a:t>‹#›</a:t>
            </a:fld>
            <a:endParaRPr lang="en-US"/>
          </a:p>
        </p:txBody>
      </p:sp>
    </p:spTree>
    <p:extLst>
      <p:ext uri="{BB962C8B-B14F-4D97-AF65-F5344CB8AC3E}">
        <p14:creationId xmlns:p14="http://schemas.microsoft.com/office/powerpoint/2010/main" val="1598226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F4D8B-C5BD-4A83-978E-9F756411EC26}" type="datetime1">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AC025-CC48-4BEF-8E7F-C5DBC425F814}" type="slidenum">
              <a:rPr lang="en-US" smtClean="0"/>
              <a:t>‹#›</a:t>
            </a:fld>
            <a:endParaRPr lang="en-US"/>
          </a:p>
        </p:txBody>
      </p:sp>
    </p:spTree>
    <p:extLst>
      <p:ext uri="{BB962C8B-B14F-4D97-AF65-F5344CB8AC3E}">
        <p14:creationId xmlns:p14="http://schemas.microsoft.com/office/powerpoint/2010/main" val="247077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F24B7B-9FB9-4033-B926-9D7133983DCD}" type="datetime1">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AC025-CC48-4BEF-8E7F-C5DBC425F814}" type="slidenum">
              <a:rPr lang="en-US" smtClean="0"/>
              <a:t>‹#›</a:t>
            </a:fld>
            <a:endParaRPr lang="en-US"/>
          </a:p>
        </p:txBody>
      </p:sp>
    </p:spTree>
    <p:extLst>
      <p:ext uri="{BB962C8B-B14F-4D97-AF65-F5344CB8AC3E}">
        <p14:creationId xmlns:p14="http://schemas.microsoft.com/office/powerpoint/2010/main" val="633693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755E57-19A5-465C-9706-141EC69A4D5C}" type="datetime1">
              <a:rPr lang="en-US" smtClean="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AC025-CC48-4BEF-8E7F-C5DBC425F814}" type="slidenum">
              <a:rPr lang="en-US" smtClean="0"/>
              <a:t>‹#›</a:t>
            </a:fld>
            <a:endParaRPr lang="en-US"/>
          </a:p>
        </p:txBody>
      </p:sp>
    </p:spTree>
    <p:extLst>
      <p:ext uri="{BB962C8B-B14F-4D97-AF65-F5344CB8AC3E}">
        <p14:creationId xmlns:p14="http://schemas.microsoft.com/office/powerpoint/2010/main" val="1506275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64B8E4-0A67-44B3-9B40-153479BA76FD}" type="datetime1">
              <a:rPr lang="en-US" smtClean="0"/>
              <a:t>2/21/2023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6AC025-CC48-4BEF-8E7F-C5DBC425F814}" type="slidenum">
              <a:rPr lang="en-US" smtClean="0"/>
              <a:t>‹#›</a:t>
            </a:fld>
            <a:endParaRPr lang="en-US"/>
          </a:p>
        </p:txBody>
      </p:sp>
    </p:spTree>
    <p:extLst>
      <p:ext uri="{BB962C8B-B14F-4D97-AF65-F5344CB8AC3E}">
        <p14:creationId xmlns:p14="http://schemas.microsoft.com/office/powerpoint/2010/main" val="3170994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E49F3DF-3255-472B-BF32-D8D613263B0A}" type="datetime1">
              <a:rPr lang="en-US" smtClean="0"/>
              <a:t>2/21/2023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6AC025-CC48-4BEF-8E7F-C5DBC425F814}" type="slidenum">
              <a:rPr lang="en-US" smtClean="0"/>
              <a:t>‹#›</a:t>
            </a:fld>
            <a:endParaRPr lang="en-US"/>
          </a:p>
        </p:txBody>
      </p:sp>
    </p:spTree>
    <p:extLst>
      <p:ext uri="{BB962C8B-B14F-4D97-AF65-F5344CB8AC3E}">
        <p14:creationId xmlns:p14="http://schemas.microsoft.com/office/powerpoint/2010/main" val="932042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149041-FD1A-4372-BD2E-635679E2C08A}" type="datetime1">
              <a:rPr lang="en-US" smtClean="0"/>
              <a:t>2/21/2023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6AC025-CC48-4BEF-8E7F-C5DBC425F814}" type="slidenum">
              <a:rPr lang="en-US" smtClean="0"/>
              <a:t>‹#›</a:t>
            </a:fld>
            <a:endParaRPr lang="en-US"/>
          </a:p>
        </p:txBody>
      </p:sp>
    </p:spTree>
    <p:extLst>
      <p:ext uri="{BB962C8B-B14F-4D97-AF65-F5344CB8AC3E}">
        <p14:creationId xmlns:p14="http://schemas.microsoft.com/office/powerpoint/2010/main" val="1265948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DC3343-C004-4925-821C-6911AD891313}" type="datetime1">
              <a:rPr lang="en-US" smtClean="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AC025-CC48-4BEF-8E7F-C5DBC425F814}" type="slidenum">
              <a:rPr lang="en-US" smtClean="0"/>
              <a:t>‹#›</a:t>
            </a:fld>
            <a:endParaRPr lang="en-US"/>
          </a:p>
        </p:txBody>
      </p:sp>
    </p:spTree>
    <p:extLst>
      <p:ext uri="{BB962C8B-B14F-4D97-AF65-F5344CB8AC3E}">
        <p14:creationId xmlns:p14="http://schemas.microsoft.com/office/powerpoint/2010/main" val="4046192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469BE5-14B5-4F63-95B9-A1DB2086BC98}" type="datetime1">
              <a:rPr lang="en-US" smtClean="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AC025-CC48-4BEF-8E7F-C5DBC425F814}" type="slidenum">
              <a:rPr lang="en-US" smtClean="0"/>
              <a:t>‹#›</a:t>
            </a:fld>
            <a:endParaRPr lang="en-US"/>
          </a:p>
        </p:txBody>
      </p:sp>
    </p:spTree>
    <p:extLst>
      <p:ext uri="{BB962C8B-B14F-4D97-AF65-F5344CB8AC3E}">
        <p14:creationId xmlns:p14="http://schemas.microsoft.com/office/powerpoint/2010/main" val="2247272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095249-ABB0-4500-BAF8-6DC054AC7ED2}" type="datetime1">
              <a:rPr lang="en-US" smtClean="0"/>
              <a:t>2/21/2023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AC025-CC48-4BEF-8E7F-C5DBC425F814}" type="slidenum">
              <a:rPr lang="en-US" smtClean="0"/>
              <a:t>‹#›</a:t>
            </a:fld>
            <a:endParaRPr lang="en-US"/>
          </a:p>
        </p:txBody>
      </p:sp>
    </p:spTree>
    <p:extLst>
      <p:ext uri="{BB962C8B-B14F-4D97-AF65-F5344CB8AC3E}">
        <p14:creationId xmlns:p14="http://schemas.microsoft.com/office/powerpoint/2010/main" val="3277141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hyperlink" Target="https://en.wikipedia.org/wiki/Shoulder_surfing_(computer_security)#cite_note-6" TargetMode="External"/><Relationship Id="rId3" Type="http://schemas.openxmlformats.org/officeDocument/2006/relationships/hyperlink" Target="https://en.wikipedia.org/wiki/Password" TargetMode="External"/><Relationship Id="rId7" Type="http://schemas.openxmlformats.org/officeDocument/2006/relationships/hyperlink" Target="https://en.wikipedia.org/wiki/Shoulder_surfing_(computer_security)#cite_note-5" TargetMode="External"/><Relationship Id="rId2" Type="http://schemas.openxmlformats.org/officeDocument/2006/relationships/hyperlink" Target="https://en.wikipedia.org/wiki/Personal_identification_number" TargetMode="External"/><Relationship Id="rId1" Type="http://schemas.openxmlformats.org/officeDocument/2006/relationships/slideLayout" Target="../slideLayouts/slideLayout7.xml"/><Relationship Id="rId6" Type="http://schemas.openxmlformats.org/officeDocument/2006/relationships/hyperlink" Target="https://en.wikipedia.org/wiki/Shoulder_surfing_(computer_security)#cite_note-4" TargetMode="External"/><Relationship Id="rId5" Type="http://schemas.openxmlformats.org/officeDocument/2006/relationships/hyperlink" Target="https://en.wikipedia.org/wiki/Identity_theft" TargetMode="External"/><Relationship Id="rId4" Type="http://schemas.openxmlformats.org/officeDocument/2006/relationships/hyperlink" Target="https://en.wikipedia.org/wiki/Eavesdropping"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Shoulder_surfing_(computer_security)#cite_note-3" TargetMode="External"/><Relationship Id="rId2" Type="http://schemas.openxmlformats.org/officeDocument/2006/relationships/hyperlink" Target="https://en.wikipedia.org/wiki/Binoculars" TargetMode="External"/><Relationship Id="rId1" Type="http://schemas.openxmlformats.org/officeDocument/2006/relationships/slideLayout" Target="../slideLayouts/slideLayout7.xml"/><Relationship Id="rId4" Type="http://schemas.openxmlformats.org/officeDocument/2006/relationships/hyperlink" Target="https://en.wikipedia.org/wiki/Hidden_camera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Data_communication" TargetMode="External"/><Relationship Id="rId2" Type="http://schemas.openxmlformats.org/officeDocument/2006/relationships/hyperlink" Target="https://en.wikipedia.org/wiki/Cyberattack" TargetMode="External"/><Relationship Id="rId1" Type="http://schemas.openxmlformats.org/officeDocument/2006/relationships/slideLayout" Target="../slideLayouts/slideLayout7.xml"/><Relationship Id="rId5" Type="http://schemas.openxmlformats.org/officeDocument/2006/relationships/hyperlink" Target="https://en.wikipedia.org/wiki/Wireless_access_point" TargetMode="External"/><Relationship Id="rId4" Type="http://schemas.openxmlformats.org/officeDocument/2006/relationships/hyperlink" Target="https://en.wikipedia.org/wiki/Network_eavesdropping"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blog.malwarebytes.com/threat-analysis/2018/12/mac-malware-combines-empyre-backdoor-and-xmrig-miner/" TargetMode="External"/><Relationship Id="rId2" Type="http://schemas.openxmlformats.org/officeDocument/2006/relationships/hyperlink" Target="https://blog.malwarebytes.com/cybercrime/2016/07/new-mac-backdoor-malware-eleanor/" TargetMode="External"/><Relationship Id="rId1" Type="http://schemas.openxmlformats.org/officeDocument/2006/relationships/slideLayout" Target="../slideLayouts/slideLayout7.xml"/><Relationship Id="rId4" Type="http://schemas.openxmlformats.org/officeDocument/2006/relationships/hyperlink" Target="https://blog.malwarebytes.com/threat-analysis/2018/10/mac-cryptocurrency-ticker-app-installs-backdoor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F1A6E-9D36-4FDA-8518-0ADA49E63DC9}"/>
              </a:ext>
            </a:extLst>
          </p:cNvPr>
          <p:cNvSpPr>
            <a:spLocks noGrp="1"/>
          </p:cNvSpPr>
          <p:nvPr>
            <p:ph type="title"/>
          </p:nvPr>
        </p:nvSpPr>
        <p:spPr>
          <a:xfrm>
            <a:off x="457200" y="274638"/>
            <a:ext cx="8229600" cy="2392362"/>
          </a:xfrm>
        </p:spPr>
        <p:txBody>
          <a:bodyPr>
            <a:normAutofit/>
          </a:bodyPr>
          <a:lstStyle/>
          <a:p>
            <a:r>
              <a:rPr lang="en-US" b="1" dirty="0">
                <a:latin typeface="Baskerville Old Face" pitchFamily="18" charset="0"/>
              </a:rPr>
              <a:t> Unit-3</a:t>
            </a:r>
            <a:br>
              <a:rPr lang="en-US" b="1" dirty="0">
                <a:latin typeface="Baskerville Old Face" pitchFamily="18" charset="0"/>
              </a:rPr>
            </a:br>
            <a:r>
              <a:rPr lang="en-US" b="1" dirty="0">
                <a:latin typeface="Baskerville Old Face" pitchFamily="18" charset="0"/>
              </a:rPr>
              <a:t>Introduction to Cyber Security</a:t>
            </a:r>
            <a:br>
              <a:rPr lang="en-GB" b="1" dirty="0">
                <a:latin typeface="Baskerville Old Face" pitchFamily="18" charset="0"/>
              </a:rPr>
            </a:br>
            <a:endParaRPr lang="en-IN" dirty="0"/>
          </a:p>
        </p:txBody>
      </p:sp>
      <p:sp>
        <p:nvSpPr>
          <p:cNvPr id="3" name="Content Placeholder 2">
            <a:extLst>
              <a:ext uri="{FF2B5EF4-FFF2-40B4-BE49-F238E27FC236}">
                <a16:creationId xmlns:a16="http://schemas.microsoft.com/office/drawing/2014/main" id="{8F297CB2-DDD3-4782-9BE1-490924EA1AA5}"/>
              </a:ext>
            </a:extLst>
          </p:cNvPr>
          <p:cNvSpPr>
            <a:spLocks noGrp="1"/>
          </p:cNvSpPr>
          <p:nvPr>
            <p:ph idx="1"/>
          </p:nvPr>
        </p:nvSpPr>
        <p:spPr>
          <a:xfrm>
            <a:off x="1219200" y="2057400"/>
            <a:ext cx="6705600" cy="3916363"/>
          </a:xfrm>
        </p:spPr>
        <p:txBody>
          <a:bodyPr/>
          <a:lstStyle/>
          <a:p>
            <a:pPr marL="0" lvl="0" indent="0" algn="r">
              <a:spcBef>
                <a:spcPts val="0"/>
              </a:spcBef>
              <a:buNone/>
            </a:pPr>
            <a:r>
              <a:rPr lang="en-US" sz="4400" b="1" dirty="0">
                <a:solidFill>
                  <a:prstClr val="black"/>
                </a:solidFill>
                <a:latin typeface="Baskerville Old Face" pitchFamily="18" charset="0"/>
              </a:rPr>
              <a:t>Tools and Methods Used in Cybercrime</a:t>
            </a:r>
            <a:endParaRPr lang="en-GB" sz="4400" b="1" dirty="0">
              <a:solidFill>
                <a:prstClr val="black"/>
              </a:solidFill>
              <a:latin typeface="Baskerville Old Face" pitchFamily="18" charset="0"/>
            </a:endParaRPr>
          </a:p>
          <a:p>
            <a:pPr marL="0" indent="0">
              <a:buNone/>
            </a:pPr>
            <a:r>
              <a:rPr lang="en-IN" dirty="0"/>
              <a:t>Presented By:</a:t>
            </a:r>
          </a:p>
          <a:p>
            <a:pPr marL="0" indent="0">
              <a:buNone/>
            </a:pPr>
            <a:r>
              <a:rPr lang="en-IN" dirty="0"/>
              <a:t>C Sharmila </a:t>
            </a:r>
            <a:r>
              <a:rPr lang="en-IN" dirty="0" err="1"/>
              <a:t>Suttur</a:t>
            </a:r>
            <a:endParaRPr lang="en-IN" dirty="0"/>
          </a:p>
          <a:p>
            <a:pPr marL="0" indent="0">
              <a:buNone/>
            </a:pPr>
            <a:r>
              <a:rPr lang="en-IN" dirty="0"/>
              <a:t>Dept. of ECE</a:t>
            </a:r>
          </a:p>
          <a:p>
            <a:pPr marL="0" indent="0">
              <a:buNone/>
            </a:pPr>
            <a:r>
              <a:rPr lang="en-IN" dirty="0"/>
              <a:t>RIT</a:t>
            </a:r>
          </a:p>
        </p:txBody>
      </p:sp>
    </p:spTree>
    <p:extLst>
      <p:ext uri="{BB962C8B-B14F-4D97-AF65-F5344CB8AC3E}">
        <p14:creationId xmlns:p14="http://schemas.microsoft.com/office/powerpoint/2010/main" val="4244950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1242F4-D07D-044C-D4E8-B36F0DD28A3C}"/>
              </a:ext>
            </a:extLst>
          </p:cNvPr>
          <p:cNvPicPr>
            <a:picLocks noChangeAspect="1"/>
          </p:cNvPicPr>
          <p:nvPr/>
        </p:nvPicPr>
        <p:blipFill>
          <a:blip r:embed="rId2"/>
          <a:stretch>
            <a:fillRect/>
          </a:stretch>
        </p:blipFill>
        <p:spPr>
          <a:xfrm>
            <a:off x="228600" y="533400"/>
            <a:ext cx="8458200" cy="5410200"/>
          </a:xfrm>
          <a:prstGeom prst="rect">
            <a:avLst/>
          </a:prstGeom>
        </p:spPr>
      </p:pic>
    </p:spTree>
    <p:extLst>
      <p:ext uri="{BB962C8B-B14F-4D97-AF65-F5344CB8AC3E}">
        <p14:creationId xmlns:p14="http://schemas.microsoft.com/office/powerpoint/2010/main" val="1045737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81000" y="304800"/>
            <a:ext cx="8448172" cy="5878532"/>
          </a:xfrm>
          <a:prstGeom prst="rect">
            <a:avLst/>
          </a:prstGeom>
        </p:spPr>
        <p:txBody>
          <a:bodyPr wrap="square">
            <a:spAutoFit/>
          </a:bodyPr>
          <a:lstStyle/>
          <a:p>
            <a:r>
              <a:rPr lang="en-US" b="1" dirty="0"/>
              <a:t>Proxy Servers and </a:t>
            </a:r>
            <a:r>
              <a:rPr lang="en-US" b="1" dirty="0" err="1"/>
              <a:t>Anonymizers</a:t>
            </a:r>
            <a:endParaRPr lang="en-US" b="1" dirty="0"/>
          </a:p>
          <a:p>
            <a:pPr marL="285750" indent="-285750">
              <a:buFont typeface="Wingdings" pitchFamily="2" charset="2"/>
              <a:buChar char="Ø"/>
            </a:pPr>
            <a:r>
              <a:rPr lang="en-US" sz="1600" i="1" dirty="0"/>
              <a:t>Proxy server </a:t>
            </a:r>
            <a:r>
              <a:rPr lang="en-US" sz="1600" dirty="0"/>
              <a:t>is a computer on a network which acts as an intermediary for connections with other computers on that network. </a:t>
            </a:r>
          </a:p>
          <a:p>
            <a:pPr marL="285750" indent="-285750">
              <a:buFont typeface="Wingdings" pitchFamily="2" charset="2"/>
              <a:buChar char="Ø"/>
            </a:pPr>
            <a:r>
              <a:rPr lang="en-US" sz="1600" dirty="0"/>
              <a:t>A proxy server has following purposes: </a:t>
            </a:r>
          </a:p>
          <a:p>
            <a:r>
              <a:rPr lang="en-US" sz="1600" b="1" dirty="0"/>
              <a:t>1. </a:t>
            </a:r>
            <a:r>
              <a:rPr lang="en-US" sz="1600" dirty="0"/>
              <a:t>Keep the systems behind the curtain.</a:t>
            </a:r>
          </a:p>
          <a:p>
            <a:r>
              <a:rPr lang="en-US" sz="1600" b="1" dirty="0"/>
              <a:t>2. </a:t>
            </a:r>
            <a:r>
              <a:rPr lang="en-US" sz="1600" dirty="0"/>
              <a:t>Speed up access to a resource (through “caching”). </a:t>
            </a:r>
          </a:p>
          <a:p>
            <a:r>
              <a:rPr lang="en-US" sz="1600" b="1" dirty="0"/>
              <a:t>3. </a:t>
            </a:r>
            <a:r>
              <a:rPr lang="en-US" sz="1600" dirty="0"/>
              <a:t>Specialized proxy servers are used to filter unwanted content such as advertisements.</a:t>
            </a:r>
          </a:p>
          <a:p>
            <a:r>
              <a:rPr lang="en-US" sz="1600" b="1" dirty="0"/>
              <a:t>4. </a:t>
            </a:r>
            <a:r>
              <a:rPr lang="en-US" sz="1600" dirty="0"/>
              <a:t>Proxy server can be used as IP address multiplexer to enable to connect number of computers on the Internet, whenever one has only one IP address.</a:t>
            </a:r>
          </a:p>
          <a:p>
            <a:pPr marL="285750" indent="-285750">
              <a:buFont typeface="Wingdings" pitchFamily="2" charset="2"/>
              <a:buChar char="Ø"/>
            </a:pPr>
            <a:r>
              <a:rPr lang="en-US" sz="1600" i="1" dirty="0"/>
              <a:t>An </a:t>
            </a:r>
            <a:r>
              <a:rPr lang="en-US" sz="1600" i="1" dirty="0" err="1"/>
              <a:t>anonymizer</a:t>
            </a:r>
            <a:r>
              <a:rPr lang="en-US" sz="1600" i="1" dirty="0"/>
              <a:t> </a:t>
            </a:r>
            <a:r>
              <a:rPr lang="en-US" sz="1600" dirty="0"/>
              <a:t>or an anonymous proxy is a tool that attempts to make activity on the Internet untraceable. </a:t>
            </a:r>
          </a:p>
          <a:p>
            <a:pPr marL="285750" indent="-285750">
              <a:buFont typeface="Wingdings" pitchFamily="2" charset="2"/>
              <a:buChar char="Ø"/>
            </a:pPr>
            <a:r>
              <a:rPr lang="en-US" sz="1600" dirty="0"/>
              <a:t>It accesses the Internet on the user’s behalf, protecting personal information by hiding the source computer’s identifying information. </a:t>
            </a:r>
          </a:p>
          <a:p>
            <a:pPr marL="285750" indent="-285750">
              <a:buFont typeface="Wingdings" pitchFamily="2" charset="2"/>
              <a:buChar char="Ø"/>
            </a:pPr>
            <a:endParaRPr lang="en-US" sz="800" b="1" dirty="0"/>
          </a:p>
          <a:p>
            <a:r>
              <a:rPr lang="en-US" b="1" dirty="0"/>
              <a:t>Phishing</a:t>
            </a:r>
          </a:p>
          <a:p>
            <a:r>
              <a:rPr lang="en-US" sz="1600" dirty="0"/>
              <a:t>Phishing is a fake or false e-mail which can infect systems with  in addition to stealing personal and financial data.</a:t>
            </a:r>
          </a:p>
          <a:p>
            <a:endParaRPr lang="en-US" sz="700" dirty="0"/>
          </a:p>
          <a:p>
            <a:r>
              <a:rPr lang="en-US" b="1" dirty="0"/>
              <a:t>How Phishing Works?</a:t>
            </a:r>
            <a:br>
              <a:rPr lang="en-US" b="1" dirty="0"/>
            </a:br>
            <a:r>
              <a:rPr lang="en-US" sz="300" b="1" dirty="0"/>
              <a:t>&lt;</a:t>
            </a:r>
            <a:endParaRPr lang="en-US" b="1" dirty="0"/>
          </a:p>
          <a:p>
            <a:r>
              <a:rPr lang="en-US" sz="1600" dirty="0"/>
              <a:t>Phishers work in the following ways: (1) Planning (decide the target), (2) Setup (create methods for delivering the message and to collect the data about the target), (3) </a:t>
            </a:r>
            <a:r>
              <a:rPr lang="en-US" sz="1600" b="1" dirty="0"/>
              <a:t>Attack (</a:t>
            </a:r>
            <a:r>
              <a:rPr lang="en-US" sz="1600" dirty="0"/>
              <a:t>phisher sends a phony message</a:t>
            </a:r>
            <a:r>
              <a:rPr lang="en-US" sz="1600" b="1" dirty="0"/>
              <a:t>), (4) Collection (</a:t>
            </a:r>
            <a:r>
              <a:rPr lang="en-US" sz="1600" dirty="0"/>
              <a:t>record the information of victims</a:t>
            </a:r>
            <a:r>
              <a:rPr lang="en-US" sz="1600" b="1" dirty="0"/>
              <a:t>), (5) Identity theft and fraud (</a:t>
            </a:r>
            <a:r>
              <a:rPr lang="en-US" sz="1600" dirty="0"/>
              <a:t>use the information that they have gathered to make illegal purchases or commit fraud</a:t>
            </a:r>
            <a:r>
              <a:rPr lang="en-US" sz="1600" b="1" dirty="0"/>
              <a:t>).</a:t>
            </a:r>
            <a:r>
              <a:rPr lang="en-US" sz="1600" dirty="0"/>
              <a:t> </a:t>
            </a:r>
          </a:p>
          <a:p>
            <a:endParaRPr lang="en-US" sz="1600" dirty="0"/>
          </a:p>
        </p:txBody>
      </p:sp>
    </p:spTree>
    <p:extLst>
      <p:ext uri="{BB962C8B-B14F-4D97-AF65-F5344CB8AC3E}">
        <p14:creationId xmlns:p14="http://schemas.microsoft.com/office/powerpoint/2010/main" val="2017980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41CB6C-4224-0B1B-BF54-BB3B7F3AE36D}"/>
              </a:ext>
            </a:extLst>
          </p:cNvPr>
          <p:cNvPicPr>
            <a:picLocks noChangeAspect="1"/>
          </p:cNvPicPr>
          <p:nvPr/>
        </p:nvPicPr>
        <p:blipFill>
          <a:blip r:embed="rId2"/>
          <a:stretch>
            <a:fillRect/>
          </a:stretch>
        </p:blipFill>
        <p:spPr>
          <a:xfrm>
            <a:off x="233516" y="529406"/>
            <a:ext cx="8791575" cy="3733800"/>
          </a:xfrm>
          <a:prstGeom prst="rect">
            <a:avLst/>
          </a:prstGeom>
        </p:spPr>
      </p:pic>
      <p:sp>
        <p:nvSpPr>
          <p:cNvPr id="5" name="TextBox 4">
            <a:extLst>
              <a:ext uri="{FF2B5EF4-FFF2-40B4-BE49-F238E27FC236}">
                <a16:creationId xmlns:a16="http://schemas.microsoft.com/office/drawing/2014/main" id="{0A823755-0762-46C0-EB57-178E399B3817}"/>
              </a:ext>
            </a:extLst>
          </p:cNvPr>
          <p:cNvSpPr txBox="1"/>
          <p:nvPr/>
        </p:nvSpPr>
        <p:spPr>
          <a:xfrm flipH="1">
            <a:off x="228600" y="76200"/>
            <a:ext cx="4099562" cy="523220"/>
          </a:xfrm>
          <a:prstGeom prst="rect">
            <a:avLst/>
          </a:prstGeom>
          <a:noFill/>
        </p:spPr>
        <p:txBody>
          <a:bodyPr wrap="square" rtlCol="0">
            <a:spAutoFit/>
          </a:bodyPr>
          <a:lstStyle/>
          <a:p>
            <a:r>
              <a:rPr lang="en-IN" sz="2800" dirty="0"/>
              <a:t>PROXY SERVER</a:t>
            </a:r>
          </a:p>
        </p:txBody>
      </p:sp>
      <p:pic>
        <p:nvPicPr>
          <p:cNvPr id="7" name="Picture 6">
            <a:extLst>
              <a:ext uri="{FF2B5EF4-FFF2-40B4-BE49-F238E27FC236}">
                <a16:creationId xmlns:a16="http://schemas.microsoft.com/office/drawing/2014/main" id="{8C7C6AC9-371B-A60C-FBAD-16FA927C7AC9}"/>
              </a:ext>
            </a:extLst>
          </p:cNvPr>
          <p:cNvPicPr>
            <a:picLocks noChangeAspect="1"/>
          </p:cNvPicPr>
          <p:nvPr/>
        </p:nvPicPr>
        <p:blipFill>
          <a:blip r:embed="rId3"/>
          <a:stretch>
            <a:fillRect/>
          </a:stretch>
        </p:blipFill>
        <p:spPr>
          <a:xfrm>
            <a:off x="1752600" y="4038600"/>
            <a:ext cx="6276975" cy="2771775"/>
          </a:xfrm>
          <a:prstGeom prst="rect">
            <a:avLst/>
          </a:prstGeom>
        </p:spPr>
      </p:pic>
    </p:spTree>
    <p:extLst>
      <p:ext uri="{BB962C8B-B14F-4D97-AF65-F5344CB8AC3E}">
        <p14:creationId xmlns:p14="http://schemas.microsoft.com/office/powerpoint/2010/main" val="1322340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0873D3-26DC-47D6-A8BF-48EC7FF8BFA0}"/>
              </a:ext>
            </a:extLst>
          </p:cNvPr>
          <p:cNvPicPr>
            <a:picLocks noChangeAspect="1"/>
          </p:cNvPicPr>
          <p:nvPr/>
        </p:nvPicPr>
        <p:blipFill>
          <a:blip r:embed="rId2"/>
          <a:stretch>
            <a:fillRect/>
          </a:stretch>
        </p:blipFill>
        <p:spPr>
          <a:xfrm>
            <a:off x="381000" y="294969"/>
            <a:ext cx="8534400" cy="3819831"/>
          </a:xfrm>
          <a:prstGeom prst="rect">
            <a:avLst/>
          </a:prstGeom>
        </p:spPr>
      </p:pic>
      <p:pic>
        <p:nvPicPr>
          <p:cNvPr id="7" name="Picture 6">
            <a:extLst>
              <a:ext uri="{FF2B5EF4-FFF2-40B4-BE49-F238E27FC236}">
                <a16:creationId xmlns:a16="http://schemas.microsoft.com/office/drawing/2014/main" id="{B8FE2CD8-445D-D69B-B640-B4297A6043D4}"/>
              </a:ext>
            </a:extLst>
          </p:cNvPr>
          <p:cNvPicPr>
            <a:picLocks noChangeAspect="1"/>
          </p:cNvPicPr>
          <p:nvPr/>
        </p:nvPicPr>
        <p:blipFill>
          <a:blip r:embed="rId3"/>
          <a:stretch>
            <a:fillRect/>
          </a:stretch>
        </p:blipFill>
        <p:spPr>
          <a:xfrm>
            <a:off x="376237" y="4114800"/>
            <a:ext cx="8534400" cy="2448231"/>
          </a:xfrm>
          <a:prstGeom prst="rect">
            <a:avLst/>
          </a:prstGeom>
        </p:spPr>
      </p:pic>
    </p:spTree>
    <p:extLst>
      <p:ext uri="{BB962C8B-B14F-4D97-AF65-F5344CB8AC3E}">
        <p14:creationId xmlns:p14="http://schemas.microsoft.com/office/powerpoint/2010/main" val="1949631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2BD873-7136-C9DE-582D-998C75BCDDEE}"/>
              </a:ext>
            </a:extLst>
          </p:cNvPr>
          <p:cNvPicPr>
            <a:picLocks noChangeAspect="1"/>
          </p:cNvPicPr>
          <p:nvPr/>
        </p:nvPicPr>
        <p:blipFill>
          <a:blip r:embed="rId2"/>
          <a:stretch>
            <a:fillRect/>
          </a:stretch>
        </p:blipFill>
        <p:spPr>
          <a:xfrm>
            <a:off x="990600" y="914400"/>
            <a:ext cx="6858000" cy="2895600"/>
          </a:xfrm>
          <a:prstGeom prst="rect">
            <a:avLst/>
          </a:prstGeom>
        </p:spPr>
      </p:pic>
    </p:spTree>
    <p:extLst>
      <p:ext uri="{BB962C8B-B14F-4D97-AF65-F5344CB8AC3E}">
        <p14:creationId xmlns:p14="http://schemas.microsoft.com/office/powerpoint/2010/main" val="2578704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1DCC4A-137E-C6FD-C3B2-3C1306F50C4A}"/>
              </a:ext>
            </a:extLst>
          </p:cNvPr>
          <p:cNvPicPr>
            <a:picLocks noChangeAspect="1"/>
          </p:cNvPicPr>
          <p:nvPr/>
        </p:nvPicPr>
        <p:blipFill>
          <a:blip r:embed="rId2"/>
          <a:stretch>
            <a:fillRect/>
          </a:stretch>
        </p:blipFill>
        <p:spPr>
          <a:xfrm>
            <a:off x="385916" y="4106712"/>
            <a:ext cx="8482473" cy="2628900"/>
          </a:xfrm>
          <a:prstGeom prst="rect">
            <a:avLst/>
          </a:prstGeom>
        </p:spPr>
      </p:pic>
      <p:pic>
        <p:nvPicPr>
          <p:cNvPr id="6" name="Picture 5">
            <a:extLst>
              <a:ext uri="{FF2B5EF4-FFF2-40B4-BE49-F238E27FC236}">
                <a16:creationId xmlns:a16="http://schemas.microsoft.com/office/drawing/2014/main" id="{FE6E9D1B-9216-8DBA-010E-3417457DD6DA}"/>
              </a:ext>
            </a:extLst>
          </p:cNvPr>
          <p:cNvPicPr>
            <a:picLocks noChangeAspect="1"/>
          </p:cNvPicPr>
          <p:nvPr/>
        </p:nvPicPr>
        <p:blipFill>
          <a:blip r:embed="rId3"/>
          <a:stretch>
            <a:fillRect/>
          </a:stretch>
        </p:blipFill>
        <p:spPr>
          <a:xfrm>
            <a:off x="335679" y="565666"/>
            <a:ext cx="8582946" cy="3688841"/>
          </a:xfrm>
          <a:prstGeom prst="rect">
            <a:avLst/>
          </a:prstGeom>
        </p:spPr>
      </p:pic>
      <p:sp>
        <p:nvSpPr>
          <p:cNvPr id="8" name="TextBox 7">
            <a:extLst>
              <a:ext uri="{FF2B5EF4-FFF2-40B4-BE49-F238E27FC236}">
                <a16:creationId xmlns:a16="http://schemas.microsoft.com/office/drawing/2014/main" id="{354D52FD-1EFA-501C-6003-8DD433D2DC0A}"/>
              </a:ext>
            </a:extLst>
          </p:cNvPr>
          <p:cNvSpPr txBox="1"/>
          <p:nvPr/>
        </p:nvSpPr>
        <p:spPr>
          <a:xfrm flipH="1">
            <a:off x="761998" y="196334"/>
            <a:ext cx="5029201" cy="461665"/>
          </a:xfrm>
          <a:prstGeom prst="rect">
            <a:avLst/>
          </a:prstGeom>
          <a:noFill/>
        </p:spPr>
        <p:txBody>
          <a:bodyPr wrap="square" rtlCol="0">
            <a:spAutoFit/>
          </a:bodyPr>
          <a:lstStyle/>
          <a:p>
            <a:r>
              <a:rPr lang="en-IN" sz="2400" b="1" dirty="0"/>
              <a:t>PROXY  HACKING</a:t>
            </a:r>
          </a:p>
        </p:txBody>
      </p:sp>
    </p:spTree>
    <p:extLst>
      <p:ext uri="{BB962C8B-B14F-4D97-AF65-F5344CB8AC3E}">
        <p14:creationId xmlns:p14="http://schemas.microsoft.com/office/powerpoint/2010/main" val="135099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A6FF61-52A6-C7FC-EC3F-06AE28496A19}"/>
              </a:ext>
            </a:extLst>
          </p:cNvPr>
          <p:cNvPicPr>
            <a:picLocks noChangeAspect="1"/>
          </p:cNvPicPr>
          <p:nvPr/>
        </p:nvPicPr>
        <p:blipFill>
          <a:blip r:embed="rId2"/>
          <a:stretch>
            <a:fillRect/>
          </a:stretch>
        </p:blipFill>
        <p:spPr>
          <a:xfrm>
            <a:off x="304800" y="533400"/>
            <a:ext cx="8134350" cy="2971800"/>
          </a:xfrm>
          <a:prstGeom prst="rect">
            <a:avLst/>
          </a:prstGeom>
        </p:spPr>
      </p:pic>
      <p:pic>
        <p:nvPicPr>
          <p:cNvPr id="6" name="Picture 5">
            <a:extLst>
              <a:ext uri="{FF2B5EF4-FFF2-40B4-BE49-F238E27FC236}">
                <a16:creationId xmlns:a16="http://schemas.microsoft.com/office/drawing/2014/main" id="{856D2C29-E615-5FE0-FC51-AB5F5E35466D}"/>
              </a:ext>
            </a:extLst>
          </p:cNvPr>
          <p:cNvPicPr>
            <a:picLocks noChangeAspect="1"/>
          </p:cNvPicPr>
          <p:nvPr/>
        </p:nvPicPr>
        <p:blipFill>
          <a:blip r:embed="rId3"/>
          <a:stretch>
            <a:fillRect/>
          </a:stretch>
        </p:blipFill>
        <p:spPr>
          <a:xfrm>
            <a:off x="322006" y="3657601"/>
            <a:ext cx="8134350" cy="2362199"/>
          </a:xfrm>
          <a:prstGeom prst="rect">
            <a:avLst/>
          </a:prstGeom>
        </p:spPr>
      </p:pic>
    </p:spTree>
    <p:extLst>
      <p:ext uri="{BB962C8B-B14F-4D97-AF65-F5344CB8AC3E}">
        <p14:creationId xmlns:p14="http://schemas.microsoft.com/office/powerpoint/2010/main" val="3728049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7C4A47-AB65-FFD8-3B68-FB99EB3EBC63}"/>
              </a:ext>
            </a:extLst>
          </p:cNvPr>
          <p:cNvPicPr>
            <a:picLocks noChangeAspect="1"/>
          </p:cNvPicPr>
          <p:nvPr/>
        </p:nvPicPr>
        <p:blipFill>
          <a:blip r:embed="rId2"/>
          <a:stretch>
            <a:fillRect/>
          </a:stretch>
        </p:blipFill>
        <p:spPr>
          <a:xfrm>
            <a:off x="304800" y="294969"/>
            <a:ext cx="8534400" cy="2590800"/>
          </a:xfrm>
          <a:prstGeom prst="rect">
            <a:avLst/>
          </a:prstGeom>
        </p:spPr>
      </p:pic>
      <p:pic>
        <p:nvPicPr>
          <p:cNvPr id="6" name="Picture 5">
            <a:extLst>
              <a:ext uri="{FF2B5EF4-FFF2-40B4-BE49-F238E27FC236}">
                <a16:creationId xmlns:a16="http://schemas.microsoft.com/office/drawing/2014/main" id="{1537684B-329C-BC8C-B1B2-2FC793887C91}"/>
              </a:ext>
            </a:extLst>
          </p:cNvPr>
          <p:cNvPicPr>
            <a:picLocks noChangeAspect="1"/>
          </p:cNvPicPr>
          <p:nvPr/>
        </p:nvPicPr>
        <p:blipFill>
          <a:blip r:embed="rId3"/>
          <a:stretch>
            <a:fillRect/>
          </a:stretch>
        </p:blipFill>
        <p:spPr>
          <a:xfrm>
            <a:off x="228600" y="2858622"/>
            <a:ext cx="8534400" cy="3694577"/>
          </a:xfrm>
          <a:prstGeom prst="rect">
            <a:avLst/>
          </a:prstGeom>
        </p:spPr>
      </p:pic>
    </p:spTree>
    <p:extLst>
      <p:ext uri="{BB962C8B-B14F-4D97-AF65-F5344CB8AC3E}">
        <p14:creationId xmlns:p14="http://schemas.microsoft.com/office/powerpoint/2010/main" val="1508674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B57175-364F-B970-AC20-6969B12E2647}"/>
              </a:ext>
            </a:extLst>
          </p:cNvPr>
          <p:cNvPicPr>
            <a:picLocks noChangeAspect="1"/>
          </p:cNvPicPr>
          <p:nvPr/>
        </p:nvPicPr>
        <p:blipFill>
          <a:blip r:embed="rId2"/>
          <a:stretch>
            <a:fillRect/>
          </a:stretch>
        </p:blipFill>
        <p:spPr>
          <a:xfrm>
            <a:off x="381000" y="457200"/>
            <a:ext cx="8382000" cy="3780252"/>
          </a:xfrm>
          <a:prstGeom prst="rect">
            <a:avLst/>
          </a:prstGeom>
        </p:spPr>
      </p:pic>
    </p:spTree>
    <p:extLst>
      <p:ext uri="{BB962C8B-B14F-4D97-AF65-F5344CB8AC3E}">
        <p14:creationId xmlns:p14="http://schemas.microsoft.com/office/powerpoint/2010/main" val="2307602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363715-84A2-E625-9DD1-1C33B186306A}"/>
              </a:ext>
            </a:extLst>
          </p:cNvPr>
          <p:cNvPicPr>
            <a:picLocks noChangeAspect="1"/>
          </p:cNvPicPr>
          <p:nvPr/>
        </p:nvPicPr>
        <p:blipFill>
          <a:blip r:embed="rId2"/>
          <a:stretch>
            <a:fillRect/>
          </a:stretch>
        </p:blipFill>
        <p:spPr>
          <a:xfrm>
            <a:off x="698397" y="1600200"/>
            <a:ext cx="7791450" cy="4343400"/>
          </a:xfrm>
          <a:prstGeom prst="rect">
            <a:avLst/>
          </a:prstGeom>
        </p:spPr>
      </p:pic>
      <p:sp>
        <p:nvSpPr>
          <p:cNvPr id="6" name="TextBox 5">
            <a:extLst>
              <a:ext uri="{FF2B5EF4-FFF2-40B4-BE49-F238E27FC236}">
                <a16:creationId xmlns:a16="http://schemas.microsoft.com/office/drawing/2014/main" id="{0EB8A904-826C-C89D-88A1-4A04984A6B53}"/>
              </a:ext>
            </a:extLst>
          </p:cNvPr>
          <p:cNvSpPr txBox="1"/>
          <p:nvPr/>
        </p:nvSpPr>
        <p:spPr>
          <a:xfrm>
            <a:off x="676274" y="457200"/>
            <a:ext cx="7791449" cy="923330"/>
          </a:xfrm>
          <a:prstGeom prst="rect">
            <a:avLst/>
          </a:prstGeom>
          <a:noFill/>
        </p:spPr>
        <p:txBody>
          <a:bodyPr wrap="square">
            <a:spAutoFit/>
          </a:bodyPr>
          <a:lstStyle/>
          <a:p>
            <a:r>
              <a:rPr lang="en-US" b="1" dirty="0"/>
              <a:t>Password Cracking</a:t>
            </a:r>
          </a:p>
          <a:p>
            <a:endParaRPr lang="en-US" b="1" dirty="0"/>
          </a:p>
          <a:p>
            <a:r>
              <a:rPr lang="en-US" b="1" dirty="0"/>
              <a:t>The purpose of Password cracking is as follows:</a:t>
            </a:r>
          </a:p>
        </p:txBody>
      </p:sp>
    </p:spTree>
    <p:extLst>
      <p:ext uri="{BB962C8B-B14F-4D97-AF65-F5344CB8AC3E}">
        <p14:creationId xmlns:p14="http://schemas.microsoft.com/office/powerpoint/2010/main" val="1263185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5973"/>
          <a:stretch/>
        </p:blipFill>
        <p:spPr bwMode="auto">
          <a:xfrm>
            <a:off x="0" y="2438400"/>
            <a:ext cx="4293565" cy="4419600"/>
          </a:xfrm>
          <a:prstGeom prst="rect">
            <a:avLst/>
          </a:prstGeom>
          <a:ln/>
        </p:spPr>
        <p:style>
          <a:lnRef idx="2">
            <a:schemeClr val="accent1"/>
          </a:lnRef>
          <a:fillRef idx="1">
            <a:schemeClr val="lt1"/>
          </a:fillRef>
          <a:effectRef idx="0">
            <a:schemeClr val="accent1"/>
          </a:effectRef>
          <a:fontRef idx="minor">
            <a:schemeClr val="dk1"/>
          </a:fontRef>
        </p:style>
      </p:pic>
      <p:sp>
        <p:nvSpPr>
          <p:cNvPr id="5" name="TextBox 4"/>
          <p:cNvSpPr txBox="1"/>
          <p:nvPr/>
        </p:nvSpPr>
        <p:spPr>
          <a:xfrm>
            <a:off x="0" y="423208"/>
            <a:ext cx="9047105" cy="2123658"/>
          </a:xfrm>
          <a:prstGeom prst="rect">
            <a:avLst/>
          </a:prstGeom>
          <a:noFill/>
        </p:spPr>
        <p:txBody>
          <a:bodyPr wrap="square" rtlCol="0">
            <a:spAutoFit/>
          </a:bodyPr>
          <a:lstStyle/>
          <a:p>
            <a:pPr algn="r"/>
            <a:r>
              <a:rPr lang="en-US" sz="4400" b="1" dirty="0">
                <a:latin typeface="Baskerville Old Face" pitchFamily="18" charset="0"/>
              </a:rPr>
              <a:t>UNIT-3</a:t>
            </a:r>
          </a:p>
          <a:p>
            <a:pPr algn="r"/>
            <a:r>
              <a:rPr lang="en-US" sz="4400" b="1" dirty="0">
                <a:latin typeface="Baskerville Old Face" pitchFamily="18" charset="0"/>
              </a:rPr>
              <a:t>Tools and Methods Used in Cybercrime</a:t>
            </a:r>
            <a:endParaRPr lang="en-GB" sz="4400" b="1" dirty="0">
              <a:latin typeface="Baskerville Old Face" pitchFamily="18" charset="0"/>
            </a:endParaRP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9713" r="6458" b="85305"/>
          <a:stretch/>
        </p:blipFill>
        <p:spPr bwMode="auto">
          <a:xfrm>
            <a:off x="3676912" y="2413000"/>
            <a:ext cx="579792" cy="754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323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7201" y="609600"/>
            <a:ext cx="8322178" cy="4801314"/>
          </a:xfrm>
          <a:prstGeom prst="rect">
            <a:avLst/>
          </a:prstGeom>
        </p:spPr>
        <p:txBody>
          <a:bodyPr wrap="square">
            <a:spAutoFit/>
          </a:bodyPr>
          <a:lstStyle/>
          <a:p>
            <a:r>
              <a:rPr lang="en-US" b="1" dirty="0"/>
              <a:t>Password Cracking (</a:t>
            </a:r>
            <a:r>
              <a:rPr lang="en-US" b="1" dirty="0" err="1"/>
              <a:t>contd</a:t>
            </a:r>
            <a:r>
              <a:rPr lang="en-US" b="1" dirty="0"/>
              <a:t>)</a:t>
            </a:r>
          </a:p>
          <a:p>
            <a:r>
              <a:rPr lang="en-US" sz="1600" dirty="0"/>
              <a:t>Password cracking is a process of recovering passwords from data that have been stored in or transmitted by a computer system. Examples of guessable passwords include:</a:t>
            </a:r>
          </a:p>
          <a:p>
            <a:r>
              <a:rPr lang="en-US" sz="1600" b="1" dirty="0"/>
              <a:t>1. </a:t>
            </a:r>
            <a:r>
              <a:rPr lang="en-US" sz="1600" dirty="0"/>
              <a:t>Blank (none);</a:t>
            </a:r>
          </a:p>
          <a:p>
            <a:r>
              <a:rPr lang="en-US" sz="1600" b="1" dirty="0"/>
              <a:t>2. </a:t>
            </a:r>
            <a:r>
              <a:rPr lang="en-US" sz="1600" dirty="0"/>
              <a:t>the words like “password,” “passcode” and “admin”;</a:t>
            </a:r>
          </a:p>
          <a:p>
            <a:r>
              <a:rPr lang="en-US" sz="1600" b="1" dirty="0"/>
              <a:t>3. </a:t>
            </a:r>
            <a:r>
              <a:rPr lang="en-US" sz="1600" dirty="0"/>
              <a:t>series of letters from the “QWERTY” keyboard, for example, qwerty, </a:t>
            </a:r>
            <a:r>
              <a:rPr lang="en-US" sz="1600" dirty="0" err="1"/>
              <a:t>asdf</a:t>
            </a:r>
            <a:r>
              <a:rPr lang="en-US" sz="1600" dirty="0"/>
              <a:t> or </a:t>
            </a:r>
            <a:r>
              <a:rPr lang="en-US" sz="1600" dirty="0" err="1"/>
              <a:t>qwertyuiop</a:t>
            </a:r>
            <a:r>
              <a:rPr lang="en-US" sz="1600" dirty="0"/>
              <a:t>;</a:t>
            </a:r>
          </a:p>
          <a:p>
            <a:r>
              <a:rPr lang="en-US" sz="1600" b="1" dirty="0"/>
              <a:t>4. </a:t>
            </a:r>
            <a:r>
              <a:rPr lang="en-US" sz="1600" dirty="0"/>
              <a:t>user’s name or login name;</a:t>
            </a:r>
          </a:p>
          <a:p>
            <a:r>
              <a:rPr lang="en-US" sz="1600" b="1" dirty="0"/>
              <a:t>5. </a:t>
            </a:r>
            <a:r>
              <a:rPr lang="en-US" sz="1600" dirty="0"/>
              <a:t>name of user’s friend/relative/pet;</a:t>
            </a:r>
          </a:p>
          <a:p>
            <a:r>
              <a:rPr lang="en-US" sz="1600" b="1" dirty="0"/>
              <a:t>6. </a:t>
            </a:r>
            <a:r>
              <a:rPr lang="en-US" sz="1600" dirty="0"/>
              <a:t>user’s birthplace or date of birth, or a relative’s or a friend’s;</a:t>
            </a:r>
          </a:p>
          <a:p>
            <a:r>
              <a:rPr lang="en-US" sz="1600" b="1" dirty="0"/>
              <a:t>7. </a:t>
            </a:r>
            <a:r>
              <a:rPr lang="en-US" sz="1600" dirty="0"/>
              <a:t>user’s vehicle number, office number, residence number or mobile number;</a:t>
            </a:r>
          </a:p>
          <a:p>
            <a:r>
              <a:rPr lang="en-US" sz="1600" b="1" dirty="0"/>
              <a:t>8. </a:t>
            </a:r>
            <a:r>
              <a:rPr lang="en-US" sz="1600" dirty="0"/>
              <a:t>name of a celebrity who is considered to be an idol (e.g., actors, actress, spiritual gurus) by the user;</a:t>
            </a:r>
          </a:p>
          <a:p>
            <a:r>
              <a:rPr lang="en-US" sz="1600" b="1" dirty="0"/>
              <a:t>9. </a:t>
            </a:r>
            <a:r>
              <a:rPr lang="en-US" sz="1600" dirty="0"/>
              <a:t>simple modification of one of the preceding, such as suffixing a digit, particularly 1, or reversing the order of letters. </a:t>
            </a:r>
          </a:p>
          <a:p>
            <a:endParaRPr lang="en-US" sz="1600" dirty="0"/>
          </a:p>
          <a:p>
            <a:r>
              <a:rPr lang="en-US" sz="1600" dirty="0"/>
              <a:t>Password cracking attacks can be classified under three categories as follows:</a:t>
            </a:r>
          </a:p>
          <a:p>
            <a:r>
              <a:rPr lang="en-US" sz="1600" b="1" dirty="0"/>
              <a:t>1. </a:t>
            </a:r>
            <a:r>
              <a:rPr lang="en-US" sz="1600" dirty="0"/>
              <a:t>Online attacks;</a:t>
            </a:r>
          </a:p>
          <a:p>
            <a:r>
              <a:rPr lang="en-US" sz="1600" b="1" dirty="0"/>
              <a:t>2. </a:t>
            </a:r>
            <a:r>
              <a:rPr lang="en-US" sz="1600" dirty="0"/>
              <a:t>offline attacks;</a:t>
            </a:r>
          </a:p>
          <a:p>
            <a:r>
              <a:rPr lang="en-US" sz="1600" b="1" dirty="0"/>
              <a:t>3. </a:t>
            </a:r>
            <a:r>
              <a:rPr lang="en-US" sz="1600" dirty="0"/>
              <a:t>non-electronic attacks (e.g., social engineering, shoulder surfing and dumpster diving).</a:t>
            </a:r>
          </a:p>
        </p:txBody>
      </p:sp>
    </p:spTree>
    <p:extLst>
      <p:ext uri="{BB962C8B-B14F-4D97-AF65-F5344CB8AC3E}">
        <p14:creationId xmlns:p14="http://schemas.microsoft.com/office/powerpoint/2010/main" val="2017980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A74917-EE67-4641-C74C-CCED86520D35}"/>
              </a:ext>
            </a:extLst>
          </p:cNvPr>
          <p:cNvSpPr txBox="1"/>
          <p:nvPr/>
        </p:nvSpPr>
        <p:spPr>
          <a:xfrm>
            <a:off x="457200" y="838200"/>
            <a:ext cx="8305800" cy="2308324"/>
          </a:xfrm>
          <a:prstGeom prst="rect">
            <a:avLst/>
          </a:prstGeom>
          <a:noFill/>
        </p:spPr>
        <p:txBody>
          <a:bodyPr wrap="square">
            <a:spAutoFit/>
          </a:bodyPr>
          <a:lstStyle/>
          <a:p>
            <a:pPr algn="l"/>
            <a:r>
              <a:rPr lang="en-US" b="0" i="0" dirty="0">
                <a:solidFill>
                  <a:srgbClr val="202122"/>
                </a:solidFill>
                <a:effectLst/>
                <a:latin typeface="Arial" panose="020B0604020202020204" pitchFamily="34" charset="0"/>
              </a:rPr>
              <a:t>In </a:t>
            </a:r>
            <a:r>
              <a:rPr lang="en-US" b="0" i="0" u="none" strike="noStrike" dirty="0">
                <a:solidFill>
                  <a:srgbClr val="3366CC"/>
                </a:solidFill>
                <a:effectLst/>
                <a:latin typeface="Arial" panose="020B0604020202020204" pitchFamily="34" charset="0"/>
              </a:rPr>
              <a:t>computer security</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shoulder surfing</a:t>
            </a:r>
            <a:r>
              <a:rPr lang="en-US" b="0" i="0" dirty="0">
                <a:solidFill>
                  <a:srgbClr val="202122"/>
                </a:solidFill>
                <a:effectLst/>
                <a:latin typeface="Arial" panose="020B0604020202020204" pitchFamily="34" charset="0"/>
              </a:rPr>
              <a:t> is a type of </a:t>
            </a:r>
            <a:r>
              <a:rPr lang="en-US" b="0" i="0" u="none" strike="noStrike" dirty="0">
                <a:solidFill>
                  <a:srgbClr val="3366CC"/>
                </a:solidFill>
                <a:effectLst/>
                <a:latin typeface="Arial" panose="020B0604020202020204" pitchFamily="34" charset="0"/>
              </a:rPr>
              <a:t>social engineering</a:t>
            </a:r>
            <a:r>
              <a:rPr lang="en-US" b="0" i="0" dirty="0">
                <a:solidFill>
                  <a:srgbClr val="202122"/>
                </a:solidFill>
                <a:effectLst/>
                <a:latin typeface="Arial" panose="020B0604020202020204" pitchFamily="34" charset="0"/>
              </a:rPr>
              <a:t> technique used to obtain </a:t>
            </a:r>
            <a:r>
              <a:rPr lang="en-US" b="0" i="0" u="none" strike="noStrike" dirty="0">
                <a:solidFill>
                  <a:srgbClr val="3366CC"/>
                </a:solidFill>
                <a:effectLst/>
                <a:latin typeface="Arial" panose="020B0604020202020204" pitchFamily="34" charset="0"/>
              </a:rPr>
              <a:t>information</a:t>
            </a:r>
            <a:r>
              <a:rPr lang="en-US" b="0" i="0" dirty="0">
                <a:solidFill>
                  <a:srgbClr val="202122"/>
                </a:solidFill>
                <a:effectLst/>
                <a:latin typeface="Arial" panose="020B0604020202020204" pitchFamily="34" charset="0"/>
              </a:rPr>
              <a:t> such as </a:t>
            </a:r>
            <a:r>
              <a:rPr lang="en-US" b="0" i="0" u="none" strike="noStrike" dirty="0">
                <a:solidFill>
                  <a:srgbClr val="3366CC"/>
                </a:solidFill>
                <a:effectLst/>
                <a:latin typeface="Arial" panose="020B0604020202020204" pitchFamily="34" charset="0"/>
                <a:hlinkClick r:id="rId2" tooltip="Personal identification number"/>
              </a:rPr>
              <a:t>personal identification numbers (PINs)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3" tooltip="Password"/>
              </a:rPr>
              <a:t>passwords</a:t>
            </a:r>
            <a:r>
              <a:rPr lang="en-US" b="0" i="0" dirty="0">
                <a:solidFill>
                  <a:srgbClr val="202122"/>
                </a:solidFill>
                <a:effectLst/>
                <a:latin typeface="Arial" panose="020B0604020202020204" pitchFamily="34" charset="0"/>
              </a:rPr>
              <a:t> and other confidential data by looking over the victim's shoulder. Unauthorized users watch the keystrokes inputted on a device or listen to sensitive information being spoken, which is also known as </a:t>
            </a:r>
            <a:r>
              <a:rPr lang="en-US" b="0" i="0" u="none" strike="noStrike" dirty="0">
                <a:solidFill>
                  <a:srgbClr val="3366CC"/>
                </a:solidFill>
                <a:effectLst/>
                <a:latin typeface="Arial" panose="020B0604020202020204" pitchFamily="34" charset="0"/>
                <a:hlinkClick r:id="rId4" tooltip="Eavesdropping"/>
              </a:rPr>
              <a:t>eavesdropping</a:t>
            </a:r>
            <a:r>
              <a:rPr lang="en-US" b="0" i="0" dirty="0">
                <a:solidFill>
                  <a:srgbClr val="202122"/>
                </a:solidFill>
                <a:effectLst/>
                <a:latin typeface="Arial" panose="020B0604020202020204" pitchFamily="34" charset="0"/>
              </a:rPr>
              <a:t>.</a:t>
            </a:r>
          </a:p>
          <a:p>
            <a:br>
              <a:rPr lang="en-US" dirty="0"/>
            </a:br>
            <a:endParaRPr lang="en-IN" dirty="0"/>
          </a:p>
        </p:txBody>
      </p:sp>
      <p:sp>
        <p:nvSpPr>
          <p:cNvPr id="5" name="TextBox 4">
            <a:extLst>
              <a:ext uri="{FF2B5EF4-FFF2-40B4-BE49-F238E27FC236}">
                <a16:creationId xmlns:a16="http://schemas.microsoft.com/office/drawing/2014/main" id="{3E443F1B-F614-23A6-463C-E2694EDEA4BB}"/>
              </a:ext>
            </a:extLst>
          </p:cNvPr>
          <p:cNvSpPr txBox="1"/>
          <p:nvPr/>
        </p:nvSpPr>
        <p:spPr>
          <a:xfrm>
            <a:off x="1219200" y="381000"/>
            <a:ext cx="2590800" cy="461665"/>
          </a:xfrm>
          <a:prstGeom prst="rect">
            <a:avLst/>
          </a:prstGeom>
          <a:noFill/>
        </p:spPr>
        <p:txBody>
          <a:bodyPr wrap="square" rtlCol="0">
            <a:spAutoFit/>
          </a:bodyPr>
          <a:lstStyle/>
          <a:p>
            <a:r>
              <a:rPr lang="en-US" sz="2400" b="1" i="0" dirty="0">
                <a:solidFill>
                  <a:srgbClr val="202122"/>
                </a:solidFill>
                <a:effectLst/>
                <a:latin typeface="Arial" panose="020B0604020202020204" pitchFamily="34" charset="0"/>
              </a:rPr>
              <a:t>shoulder surfing</a:t>
            </a:r>
            <a:endParaRPr lang="en-IN" sz="2400" b="1" dirty="0"/>
          </a:p>
        </p:txBody>
      </p:sp>
      <p:sp>
        <p:nvSpPr>
          <p:cNvPr id="7" name="TextBox 6">
            <a:extLst>
              <a:ext uri="{FF2B5EF4-FFF2-40B4-BE49-F238E27FC236}">
                <a16:creationId xmlns:a16="http://schemas.microsoft.com/office/drawing/2014/main" id="{66FC79FB-A6A9-317F-2070-0A8864582623}"/>
              </a:ext>
            </a:extLst>
          </p:cNvPr>
          <p:cNvSpPr txBox="1"/>
          <p:nvPr/>
        </p:nvSpPr>
        <p:spPr>
          <a:xfrm>
            <a:off x="457200" y="2514600"/>
            <a:ext cx="8382000" cy="4247317"/>
          </a:xfrm>
          <a:prstGeom prst="rect">
            <a:avLst/>
          </a:prstGeom>
          <a:noFill/>
        </p:spPr>
        <p:txBody>
          <a:bodyPr wrap="square">
            <a:spAutoFit/>
          </a:bodyPr>
          <a:lstStyle/>
          <a:p>
            <a:pPr algn="l"/>
            <a:r>
              <a:rPr lang="en-US" b="0" i="0" dirty="0">
                <a:solidFill>
                  <a:srgbClr val="202122"/>
                </a:solidFill>
                <a:effectLst/>
                <a:latin typeface="Arial" panose="020B0604020202020204" pitchFamily="34" charset="0"/>
              </a:rPr>
              <a:t>A hidden camera allows the attacker to capture the whole login process and other confidential data of the victim, which ultimately could lead to financial loss or </a:t>
            </a:r>
            <a:r>
              <a:rPr lang="en-US" b="0" i="0" u="none" strike="noStrike" dirty="0">
                <a:solidFill>
                  <a:srgbClr val="3366CC"/>
                </a:solidFill>
                <a:effectLst/>
                <a:latin typeface="Arial" panose="020B0604020202020204" pitchFamily="34" charset="0"/>
                <a:hlinkClick r:id="rId5" tooltip="Identity theft"/>
              </a:rPr>
              <a:t>identity theft</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6"/>
              </a:rPr>
              <a:t>[4]</a:t>
            </a:r>
            <a:r>
              <a:rPr lang="en-US" b="0" i="0" dirty="0">
                <a:solidFill>
                  <a:srgbClr val="202122"/>
                </a:solidFill>
                <a:effectLst/>
                <a:latin typeface="Arial" panose="020B0604020202020204" pitchFamily="34" charset="0"/>
              </a:rPr>
              <a:t> Shoulder surfing is more likely to occur in crowded places because it is easier to observe the information without getting the victim's attention.</a:t>
            </a:r>
            <a:r>
              <a:rPr lang="en-US" b="0" i="0" u="none" strike="noStrike" baseline="30000" dirty="0">
                <a:solidFill>
                  <a:srgbClr val="3366CC"/>
                </a:solidFill>
                <a:effectLst/>
                <a:latin typeface="Arial" panose="020B0604020202020204" pitchFamily="34" charset="0"/>
                <a:hlinkClick r:id="rId7"/>
              </a:rPr>
              <a:t>[5]</a:t>
            </a:r>
            <a:r>
              <a:rPr lang="en-US" b="0" i="0" dirty="0">
                <a:solidFill>
                  <a:srgbClr val="202122"/>
                </a:solidFill>
                <a:effectLst/>
                <a:latin typeface="Arial" panose="020B0604020202020204" pitchFamily="34" charset="0"/>
              </a:rPr>
              <a:t> There are two types of shoulder-surfing attack: direct observation attacks, in which authentication information is obtained by a person who is directly monitoring the authentication sequence, and recording attacks, in which the authentication information is obtained by recording the authentication sequence for later analysis to open the device. Apart from threats to password or PIN entry, shoulder surfing also occurs in daily situations to uncover private content on handheld mobile devices; shoulder surfing visual content was found to leak sensitive information of the user and even private information about third-parties.</a:t>
            </a:r>
            <a:r>
              <a:rPr lang="en-US" b="0" i="0" u="none" strike="noStrike" baseline="30000" dirty="0">
                <a:solidFill>
                  <a:srgbClr val="3366CC"/>
                </a:solidFill>
                <a:effectLst/>
                <a:latin typeface="Arial" panose="020B0604020202020204" pitchFamily="34" charset="0"/>
                <a:hlinkClick r:id="rId8"/>
              </a:rPr>
              <a:t>[6]</a:t>
            </a:r>
            <a:endParaRPr lang="en-US" b="0" i="0" dirty="0">
              <a:solidFill>
                <a:srgbClr val="202122"/>
              </a:solidFill>
              <a:effectLst/>
              <a:latin typeface="Arial" panose="020B0604020202020204" pitchFamily="34" charset="0"/>
            </a:endParaRPr>
          </a:p>
          <a:p>
            <a:br>
              <a:rPr lang="en-US" dirty="0"/>
            </a:br>
            <a:endParaRPr lang="en-IN" dirty="0"/>
          </a:p>
        </p:txBody>
      </p:sp>
    </p:spTree>
    <p:extLst>
      <p:ext uri="{BB962C8B-B14F-4D97-AF65-F5344CB8AC3E}">
        <p14:creationId xmlns:p14="http://schemas.microsoft.com/office/powerpoint/2010/main" val="2515399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01A4F6-D68D-B83D-EA48-5FF010C09422}"/>
              </a:ext>
            </a:extLst>
          </p:cNvPr>
          <p:cNvSpPr txBox="1"/>
          <p:nvPr/>
        </p:nvSpPr>
        <p:spPr>
          <a:xfrm>
            <a:off x="685800" y="753802"/>
            <a:ext cx="7924800" cy="3139321"/>
          </a:xfrm>
          <a:prstGeom prst="rect">
            <a:avLst/>
          </a:prstGeom>
          <a:noFill/>
        </p:spPr>
        <p:txBody>
          <a:bodyPr wrap="square">
            <a:spAutoFit/>
          </a:bodyPr>
          <a:lstStyle/>
          <a:p>
            <a:r>
              <a:rPr lang="en-US" b="0" i="0" dirty="0">
                <a:solidFill>
                  <a:srgbClr val="202122"/>
                </a:solidFill>
                <a:effectLst/>
                <a:latin typeface="Arial" panose="020B0604020202020204" pitchFamily="34" charset="0"/>
              </a:rPr>
              <a:t>This attack can be performed either at close range (by directly looking over the victim's shoulder) or from a longer range with, for example a pair of </a:t>
            </a:r>
            <a:r>
              <a:rPr lang="en-US" b="0" i="0" u="none" strike="noStrike" dirty="0">
                <a:solidFill>
                  <a:srgbClr val="3366CC"/>
                </a:solidFill>
                <a:effectLst/>
                <a:latin typeface="Arial" panose="020B0604020202020204" pitchFamily="34" charset="0"/>
                <a:hlinkClick r:id="rId2" tooltip="Binoculars"/>
              </a:rPr>
              <a:t>binoculars</a:t>
            </a:r>
            <a:r>
              <a:rPr lang="en-US" b="0" i="0" dirty="0">
                <a:solidFill>
                  <a:srgbClr val="202122"/>
                </a:solidFill>
                <a:effectLst/>
                <a:latin typeface="Arial" panose="020B0604020202020204" pitchFamily="34" charset="0"/>
              </a:rPr>
              <a:t> or similar hardware.</a:t>
            </a:r>
            <a:r>
              <a:rPr lang="en-US" b="0" i="0" u="none" strike="noStrike" baseline="30000" dirty="0">
                <a:solidFill>
                  <a:srgbClr val="3366CC"/>
                </a:solidFill>
                <a:effectLst/>
                <a:latin typeface="Arial" panose="020B0604020202020204" pitchFamily="34" charset="0"/>
                <a:hlinkClick r:id="rId3"/>
              </a:rPr>
              <a:t>[3]</a:t>
            </a:r>
            <a:r>
              <a:rPr lang="en-US" b="0" i="0" dirty="0">
                <a:solidFill>
                  <a:srgbClr val="202122"/>
                </a:solidFill>
                <a:effectLst/>
                <a:latin typeface="Arial" panose="020B0604020202020204" pitchFamily="34" charset="0"/>
              </a:rPr>
              <a:t> Attackers do not need any technical skills in order to perform this method, and keen observation of victims' surroundings and the typing pattern is sufficient. In the early 1980s, shoulder surfing was practiced near public pay phones to steal calling card digits and make long-distance calls or sell them in the market for cheaper prices than the original purchaser paid. However, the advent of modern-day technologies like </a:t>
            </a:r>
            <a:r>
              <a:rPr lang="en-US" b="0" i="0" u="none" strike="noStrike" dirty="0">
                <a:solidFill>
                  <a:srgbClr val="3366CC"/>
                </a:solidFill>
                <a:effectLst/>
                <a:latin typeface="Arial" panose="020B0604020202020204" pitchFamily="34" charset="0"/>
                <a:hlinkClick r:id="rId4" tooltip="Hidden cameras"/>
              </a:rPr>
              <a:t>hidden cameras</a:t>
            </a:r>
            <a:r>
              <a:rPr lang="en-US" b="0" i="0" dirty="0">
                <a:solidFill>
                  <a:srgbClr val="202122"/>
                </a:solidFill>
                <a:effectLst/>
                <a:latin typeface="Arial" panose="020B0604020202020204" pitchFamily="34" charset="0"/>
              </a:rPr>
              <a:t> and secret microphones makes shoulder surfing easier and gives the attacker more scope to perform long range shoulder surfing.</a:t>
            </a:r>
            <a:endParaRPr lang="en-IN" dirty="0"/>
          </a:p>
        </p:txBody>
      </p:sp>
      <p:sp>
        <p:nvSpPr>
          <p:cNvPr id="6" name="TextBox 5">
            <a:extLst>
              <a:ext uri="{FF2B5EF4-FFF2-40B4-BE49-F238E27FC236}">
                <a16:creationId xmlns:a16="http://schemas.microsoft.com/office/drawing/2014/main" id="{A40C23D0-F35D-3EC3-C967-6D646235C002}"/>
              </a:ext>
            </a:extLst>
          </p:cNvPr>
          <p:cNvSpPr txBox="1"/>
          <p:nvPr/>
        </p:nvSpPr>
        <p:spPr>
          <a:xfrm>
            <a:off x="762000" y="3907871"/>
            <a:ext cx="7772400" cy="2585323"/>
          </a:xfrm>
          <a:prstGeom prst="rect">
            <a:avLst/>
          </a:prstGeom>
          <a:noFill/>
        </p:spPr>
        <p:txBody>
          <a:bodyPr wrap="square">
            <a:spAutoFit/>
          </a:bodyPr>
          <a:lstStyle/>
          <a:p>
            <a:pPr algn="just" fontAlgn="base"/>
            <a:r>
              <a:rPr lang="en-US" b="0" i="0" dirty="0">
                <a:solidFill>
                  <a:srgbClr val="273239"/>
                </a:solidFill>
                <a:effectLst/>
                <a:latin typeface="urw-din"/>
              </a:rPr>
              <a:t>In a real IoT digital world,  in recent times, we are more about our personal information that is stored in smartphones. There is an urgent need to protect them from unauthorized access from other people. The first line of defense of a smartphone is its screen lock. Thus, many screen locking functions have been designated with a predefined objective of minimizing, if not eliminating the maximum chances of unauthorized access through attacks such as shoulder surfing. </a:t>
            </a:r>
          </a:p>
          <a:p>
            <a:br>
              <a:rPr lang="en-US" dirty="0"/>
            </a:br>
            <a:endParaRPr lang="en-IN" dirty="0"/>
          </a:p>
        </p:txBody>
      </p:sp>
    </p:spTree>
    <p:extLst>
      <p:ext uri="{BB962C8B-B14F-4D97-AF65-F5344CB8AC3E}">
        <p14:creationId xmlns:p14="http://schemas.microsoft.com/office/powerpoint/2010/main" val="655842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5728D3-058D-8648-1AB1-F2BC1C2F3D1B}"/>
              </a:ext>
            </a:extLst>
          </p:cNvPr>
          <p:cNvSpPr txBox="1"/>
          <p:nvPr/>
        </p:nvSpPr>
        <p:spPr>
          <a:xfrm>
            <a:off x="533400" y="1166842"/>
            <a:ext cx="8077200" cy="4524315"/>
          </a:xfrm>
          <a:prstGeom prst="rect">
            <a:avLst/>
          </a:prstGeom>
          <a:noFill/>
        </p:spPr>
        <p:txBody>
          <a:bodyPr wrap="square">
            <a:spAutoFit/>
          </a:bodyPr>
          <a:lstStyle/>
          <a:p>
            <a:pPr algn="l"/>
            <a:r>
              <a:rPr lang="en-US" b="0" i="0" dirty="0">
                <a:solidFill>
                  <a:srgbClr val="2E3444"/>
                </a:solidFill>
                <a:effectLst/>
                <a:latin typeface="Lato" panose="020F0502020204030203" pitchFamily="34" charset="0"/>
              </a:rPr>
              <a:t>In a dumpster diving attack, threat actors take the adage “One man’s garbage is another man’s treasure” to a whole new level. They could obtain sensitive information that allows them to infiltrate a network or copy a person’s identity. </a:t>
            </a:r>
          </a:p>
          <a:p>
            <a:pPr algn="l"/>
            <a:r>
              <a:rPr lang="en-US" b="0" i="0" dirty="0">
                <a:solidFill>
                  <a:srgbClr val="2E3444"/>
                </a:solidFill>
                <a:effectLst/>
                <a:latin typeface="Lato" panose="020F0502020204030203" pitchFamily="34" charset="0"/>
              </a:rPr>
              <a:t>Among the data that dumpster drivers can get from searching through your trash are:</a:t>
            </a:r>
          </a:p>
          <a:p>
            <a:pPr algn="l">
              <a:buFont typeface="Arial" panose="020B0604020202020204" pitchFamily="34" charset="0"/>
              <a:buChar char="•"/>
            </a:pPr>
            <a:r>
              <a:rPr lang="en-US" b="0" i="0" dirty="0">
                <a:solidFill>
                  <a:srgbClr val="2E3444"/>
                </a:solidFill>
                <a:effectLst/>
                <a:latin typeface="Lato" panose="020F0502020204030203" pitchFamily="34" charset="0"/>
              </a:rPr>
              <a:t> Phone numbers of family members, friends, customers, and business associates</a:t>
            </a:r>
          </a:p>
          <a:p>
            <a:pPr algn="l">
              <a:buFont typeface="Arial" panose="020B0604020202020204" pitchFamily="34" charset="0"/>
              <a:buChar char="•"/>
            </a:pPr>
            <a:r>
              <a:rPr lang="en-US" b="0" i="0" dirty="0">
                <a:solidFill>
                  <a:srgbClr val="2E3444"/>
                </a:solidFill>
                <a:effectLst/>
                <a:latin typeface="Lato" panose="020F0502020204030203" pitchFamily="34" charset="0"/>
              </a:rPr>
              <a:t>Access codes and passwords written on an innocent notepad</a:t>
            </a:r>
          </a:p>
          <a:p>
            <a:pPr algn="l">
              <a:buFont typeface="Arial" panose="020B0604020202020204" pitchFamily="34" charset="0"/>
              <a:buChar char="•"/>
            </a:pPr>
            <a:r>
              <a:rPr lang="en-US" b="0" i="0" dirty="0">
                <a:solidFill>
                  <a:srgbClr val="2E3444"/>
                </a:solidFill>
                <a:effectLst/>
                <a:latin typeface="Lato" panose="020F0502020204030203" pitchFamily="34" charset="0"/>
              </a:rPr>
              <a:t>Credit card and bank account numbers</a:t>
            </a:r>
          </a:p>
          <a:p>
            <a:pPr algn="l">
              <a:buFont typeface="Arial" panose="020B0604020202020204" pitchFamily="34" charset="0"/>
              <a:buChar char="•"/>
            </a:pPr>
            <a:r>
              <a:rPr lang="en-US" b="0" i="0" dirty="0">
                <a:solidFill>
                  <a:srgbClr val="2E3444"/>
                </a:solidFill>
                <a:effectLst/>
                <a:latin typeface="Lato" panose="020F0502020204030203" pitchFamily="34" charset="0"/>
              </a:rPr>
              <a:t>Blueprints of product designs</a:t>
            </a:r>
          </a:p>
          <a:p>
            <a:pPr algn="l">
              <a:buFont typeface="Arial" panose="020B0604020202020204" pitchFamily="34" charset="0"/>
              <a:buChar char="•"/>
            </a:pPr>
            <a:r>
              <a:rPr lang="en-US" b="0" i="0" dirty="0">
                <a:solidFill>
                  <a:srgbClr val="2E3444"/>
                </a:solidFill>
                <a:effectLst/>
                <a:latin typeface="Lato" panose="020F0502020204030203" pitchFamily="34" charset="0"/>
              </a:rPr>
              <a:t>Printed drafts of business plans</a:t>
            </a:r>
          </a:p>
          <a:p>
            <a:pPr algn="l">
              <a:buFont typeface="Arial" panose="020B0604020202020204" pitchFamily="34" charset="0"/>
              <a:buChar char="•"/>
            </a:pPr>
            <a:r>
              <a:rPr lang="en-US" b="0" i="0" dirty="0">
                <a:solidFill>
                  <a:srgbClr val="2E3444"/>
                </a:solidFill>
                <a:effectLst/>
                <a:latin typeface="Lato" panose="020F0502020204030203" pitchFamily="34" charset="0"/>
              </a:rPr>
              <a:t>Calendars and to-do lists for previous days</a:t>
            </a:r>
          </a:p>
          <a:p>
            <a:pPr algn="l">
              <a:buFont typeface="Arial" panose="020B0604020202020204" pitchFamily="34" charset="0"/>
              <a:buChar char="•"/>
            </a:pPr>
            <a:r>
              <a:rPr lang="en-US" b="0" i="0" dirty="0">
                <a:solidFill>
                  <a:srgbClr val="2E3444"/>
                </a:solidFill>
                <a:effectLst/>
                <a:latin typeface="Lato" panose="020F0502020204030203" pitchFamily="34" charset="0"/>
              </a:rPr>
              <a:t>CDs, DVDs, and other portable storage devices</a:t>
            </a:r>
          </a:p>
          <a:p>
            <a:br>
              <a:rPr lang="en-US" dirty="0"/>
            </a:br>
            <a:endParaRPr lang="en-IN" dirty="0"/>
          </a:p>
        </p:txBody>
      </p:sp>
      <p:sp>
        <p:nvSpPr>
          <p:cNvPr id="5" name="TextBox 4">
            <a:extLst>
              <a:ext uri="{FF2B5EF4-FFF2-40B4-BE49-F238E27FC236}">
                <a16:creationId xmlns:a16="http://schemas.microsoft.com/office/drawing/2014/main" id="{548BBCA5-79D4-B442-FB97-3C9FA5F6D392}"/>
              </a:ext>
            </a:extLst>
          </p:cNvPr>
          <p:cNvSpPr txBox="1"/>
          <p:nvPr/>
        </p:nvSpPr>
        <p:spPr>
          <a:xfrm flipH="1">
            <a:off x="701266" y="609600"/>
            <a:ext cx="4739184" cy="461665"/>
          </a:xfrm>
          <a:prstGeom prst="rect">
            <a:avLst/>
          </a:prstGeom>
          <a:noFill/>
        </p:spPr>
        <p:txBody>
          <a:bodyPr wrap="square" rtlCol="0">
            <a:spAutoFit/>
          </a:bodyPr>
          <a:lstStyle/>
          <a:p>
            <a:r>
              <a:rPr lang="en-IN" sz="2400" b="1" dirty="0"/>
              <a:t>DUMPSTER DIVING</a:t>
            </a:r>
          </a:p>
        </p:txBody>
      </p:sp>
    </p:spTree>
    <p:extLst>
      <p:ext uri="{BB962C8B-B14F-4D97-AF65-F5344CB8AC3E}">
        <p14:creationId xmlns:p14="http://schemas.microsoft.com/office/powerpoint/2010/main" val="1483451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C4083B-A72C-C005-B165-07DD09990D85}"/>
              </a:ext>
            </a:extLst>
          </p:cNvPr>
          <p:cNvPicPr>
            <a:picLocks noChangeAspect="1"/>
          </p:cNvPicPr>
          <p:nvPr/>
        </p:nvPicPr>
        <p:blipFill>
          <a:blip r:embed="rId2"/>
          <a:stretch>
            <a:fillRect/>
          </a:stretch>
        </p:blipFill>
        <p:spPr>
          <a:xfrm>
            <a:off x="381000" y="457200"/>
            <a:ext cx="8381999" cy="6248400"/>
          </a:xfrm>
          <a:prstGeom prst="rect">
            <a:avLst/>
          </a:prstGeom>
        </p:spPr>
      </p:pic>
      <p:sp>
        <p:nvSpPr>
          <p:cNvPr id="5" name="TextBox 4">
            <a:extLst>
              <a:ext uri="{FF2B5EF4-FFF2-40B4-BE49-F238E27FC236}">
                <a16:creationId xmlns:a16="http://schemas.microsoft.com/office/drawing/2014/main" id="{A0A1EB4D-B385-BDA7-6D57-CD49BF64AA83}"/>
              </a:ext>
            </a:extLst>
          </p:cNvPr>
          <p:cNvSpPr txBox="1"/>
          <p:nvPr/>
        </p:nvSpPr>
        <p:spPr>
          <a:xfrm flipH="1">
            <a:off x="685800" y="57090"/>
            <a:ext cx="4419600" cy="400110"/>
          </a:xfrm>
          <a:prstGeom prst="rect">
            <a:avLst/>
          </a:prstGeom>
          <a:noFill/>
        </p:spPr>
        <p:txBody>
          <a:bodyPr wrap="square" rtlCol="0">
            <a:spAutoFit/>
          </a:bodyPr>
          <a:lstStyle/>
          <a:p>
            <a:r>
              <a:rPr lang="en-IN" sz="2000" b="1" dirty="0"/>
              <a:t>Password Cracking Tools</a:t>
            </a:r>
          </a:p>
        </p:txBody>
      </p:sp>
    </p:spTree>
    <p:extLst>
      <p:ext uri="{BB962C8B-B14F-4D97-AF65-F5344CB8AC3E}">
        <p14:creationId xmlns:p14="http://schemas.microsoft.com/office/powerpoint/2010/main" val="1878626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45731"/>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81000" y="457200"/>
            <a:ext cx="8499475" cy="3493264"/>
          </a:xfrm>
          <a:prstGeom prst="rect">
            <a:avLst/>
          </a:prstGeom>
        </p:spPr>
        <p:txBody>
          <a:bodyPr wrap="square">
            <a:spAutoFit/>
          </a:bodyPr>
          <a:lstStyle/>
          <a:p>
            <a:r>
              <a:rPr lang="en-US" sz="1600" b="1" dirty="0"/>
              <a:t>Online Attacks</a:t>
            </a:r>
          </a:p>
          <a:p>
            <a:pPr marL="285750" indent="-285750">
              <a:buFont typeface="Wingdings" pitchFamily="2" charset="2"/>
              <a:buChar char="Ø"/>
            </a:pPr>
            <a:r>
              <a:rPr lang="en-US" sz="1550" dirty="0"/>
              <a:t>The most popular online attack is man-in-the middle (MITM) attack, also termed as “bucket-brigade attack” or sometimes “Janus attack.” </a:t>
            </a:r>
          </a:p>
          <a:p>
            <a:pPr marL="285750" indent="-285750">
              <a:buFont typeface="Wingdings" pitchFamily="2" charset="2"/>
              <a:buChar char="Ø"/>
            </a:pPr>
            <a:r>
              <a:rPr lang="en-US" sz="1550" dirty="0"/>
              <a:t>It is a form of active eavesdropping in which the attacker establishes a connection between a victim and the server to which a victim is connected.</a:t>
            </a:r>
          </a:p>
          <a:p>
            <a:r>
              <a:rPr lang="en-US" sz="1600" b="1" dirty="0"/>
              <a:t>Offline Attacks</a:t>
            </a:r>
          </a:p>
          <a:p>
            <a:pPr marL="285750" indent="-285750">
              <a:buFont typeface="Wingdings" pitchFamily="2" charset="2"/>
              <a:buChar char="Ø"/>
            </a:pPr>
            <a:r>
              <a:rPr lang="en-US" sz="1550" dirty="0"/>
              <a:t>Offline attacks usually require physical access to the computer and copying the password file from the system onto removable media. </a:t>
            </a:r>
          </a:p>
          <a:p>
            <a:r>
              <a:rPr lang="en-US" sz="1600" b="1" dirty="0"/>
              <a:t>Strong, Weak and Random Passwords</a:t>
            </a:r>
          </a:p>
          <a:p>
            <a:pPr marL="285750" indent="-285750">
              <a:buFont typeface="Wingdings" pitchFamily="2" charset="2"/>
              <a:buChar char="Ø"/>
            </a:pPr>
            <a:r>
              <a:rPr lang="en-US" sz="1600" dirty="0"/>
              <a:t>A weak password is one, which could be easily guessed, short, common and a system default password that could be easily found by executing a brute force attack and by using a subset of all possible passwords. </a:t>
            </a:r>
          </a:p>
          <a:p>
            <a:pPr marL="285750" indent="-285750">
              <a:buFont typeface="Wingdings" pitchFamily="2" charset="2"/>
              <a:buChar char="Ø"/>
            </a:pPr>
            <a:r>
              <a:rPr lang="en-US" sz="1600" dirty="0"/>
              <a:t>A strong password is long enough, random or otherwise difficult to guess – producible only by the user who chooses it. </a:t>
            </a:r>
          </a:p>
        </p:txBody>
      </p:sp>
      <p:sp>
        <p:nvSpPr>
          <p:cNvPr id="7" name="Rectangle 6"/>
          <p:cNvSpPr/>
          <p:nvPr/>
        </p:nvSpPr>
        <p:spPr>
          <a:xfrm>
            <a:off x="393700" y="3950464"/>
            <a:ext cx="8522109" cy="2369880"/>
          </a:xfrm>
          <a:prstGeom prst="rect">
            <a:avLst/>
          </a:prstGeom>
        </p:spPr>
        <p:txBody>
          <a:bodyPr wrap="square">
            <a:spAutoFit/>
          </a:bodyPr>
          <a:lstStyle/>
          <a:p>
            <a:r>
              <a:rPr lang="en-US" b="1" dirty="0"/>
              <a:t>Random Passwords</a:t>
            </a:r>
          </a:p>
          <a:p>
            <a:pPr marL="285750" indent="-285750">
              <a:buFont typeface="Wingdings" pitchFamily="2" charset="2"/>
              <a:buChar char="Ø"/>
            </a:pPr>
            <a:r>
              <a:rPr lang="en-US" sz="1600" dirty="0"/>
              <a:t>Password is stronger if it includes a mix of upper and lower case letters, numbers and other symbols, when allowed, for the same number of characters.</a:t>
            </a:r>
          </a:p>
          <a:p>
            <a:pPr marL="285750" indent="-285750">
              <a:buFont typeface="Wingdings" pitchFamily="2" charset="2"/>
              <a:buChar char="Ø"/>
            </a:pPr>
            <a:r>
              <a:rPr lang="en-US" sz="1600" dirty="0"/>
              <a:t>The general guidelines applicable to the password policies are:</a:t>
            </a:r>
          </a:p>
          <a:p>
            <a:r>
              <a:rPr lang="en-US" b="1" dirty="0" err="1"/>
              <a:t>Keyloggers</a:t>
            </a:r>
            <a:r>
              <a:rPr lang="en-US" b="1" dirty="0"/>
              <a:t> and Spywares</a:t>
            </a:r>
          </a:p>
          <a:p>
            <a:pPr marL="285750" indent="-285750">
              <a:buFont typeface="Wingdings" pitchFamily="2" charset="2"/>
              <a:buChar char="Ø"/>
            </a:pPr>
            <a:r>
              <a:rPr lang="en-US" sz="1600" dirty="0"/>
              <a:t>Keystroke logging- practice of noting (or logging) the keys struck on a keyboard. </a:t>
            </a:r>
          </a:p>
          <a:p>
            <a:pPr marL="285750" indent="-285750">
              <a:buFont typeface="Wingdings" pitchFamily="2" charset="2"/>
              <a:buChar char="Ø"/>
            </a:pPr>
            <a:r>
              <a:rPr lang="en-US" sz="1600" dirty="0"/>
              <a:t>Keystroke logger or </a:t>
            </a:r>
            <a:r>
              <a:rPr lang="en-US" sz="1600" dirty="0" err="1"/>
              <a:t>keylogger</a:t>
            </a:r>
            <a:r>
              <a:rPr lang="en-US" sz="1600" dirty="0"/>
              <a:t> is quicker and easier way of capturing the passwords and monitoring the victims’ IT savvy behavior. </a:t>
            </a:r>
          </a:p>
          <a:p>
            <a:pPr marL="285750" indent="-285750">
              <a:buFont typeface="Wingdings" pitchFamily="2" charset="2"/>
              <a:buChar char="Ø"/>
            </a:pPr>
            <a:r>
              <a:rPr lang="en-US" sz="1600" dirty="0"/>
              <a:t>It can be classified as </a:t>
            </a:r>
            <a:r>
              <a:rPr lang="en-US" sz="1600" b="1" dirty="0"/>
              <a:t>software </a:t>
            </a:r>
            <a:r>
              <a:rPr lang="en-US" sz="1600" b="1" dirty="0" err="1"/>
              <a:t>keylogger</a:t>
            </a:r>
            <a:r>
              <a:rPr lang="en-US" sz="1600" b="1" dirty="0"/>
              <a:t> </a:t>
            </a:r>
            <a:r>
              <a:rPr lang="en-US" sz="1600" dirty="0"/>
              <a:t>and </a:t>
            </a:r>
            <a:r>
              <a:rPr lang="en-US" sz="1600" b="1" dirty="0"/>
              <a:t>hardware </a:t>
            </a:r>
            <a:r>
              <a:rPr lang="en-US" sz="1600" b="1" dirty="0" err="1"/>
              <a:t>keylogger</a:t>
            </a:r>
            <a:r>
              <a:rPr lang="en-US" sz="1600" dirty="0"/>
              <a:t>.</a:t>
            </a:r>
          </a:p>
        </p:txBody>
      </p:sp>
    </p:spTree>
    <p:extLst>
      <p:ext uri="{BB962C8B-B14F-4D97-AF65-F5344CB8AC3E}">
        <p14:creationId xmlns:p14="http://schemas.microsoft.com/office/powerpoint/2010/main" val="2017980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795927-741E-AB96-84A6-FEC15D7F77A8}"/>
              </a:ext>
            </a:extLst>
          </p:cNvPr>
          <p:cNvSpPr txBox="1"/>
          <p:nvPr/>
        </p:nvSpPr>
        <p:spPr>
          <a:xfrm>
            <a:off x="457200" y="685800"/>
            <a:ext cx="8458200" cy="5139869"/>
          </a:xfrm>
          <a:prstGeom prst="rect">
            <a:avLst/>
          </a:prstGeom>
          <a:noFill/>
        </p:spPr>
        <p:txBody>
          <a:bodyPr wrap="square">
            <a:spAutoFit/>
          </a:bodyPr>
          <a:lstStyle/>
          <a:p>
            <a:r>
              <a:rPr lang="en-US" sz="2000" b="1" i="0" dirty="0">
                <a:solidFill>
                  <a:srgbClr val="202122"/>
                </a:solidFill>
                <a:effectLst/>
                <a:latin typeface="Arial" panose="020B0604020202020204" pitchFamily="34" charset="0"/>
              </a:rPr>
              <a:t>Man in the Middle Attack:</a:t>
            </a:r>
          </a:p>
          <a:p>
            <a:endParaRPr lang="en-US" sz="2000" b="1"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b="0" i="0" dirty="0">
                <a:solidFill>
                  <a:srgbClr val="202122"/>
                </a:solidFill>
                <a:effectLst/>
                <a:latin typeface="Arial" panose="020B0604020202020204" pitchFamily="34" charset="0"/>
              </a:rPr>
              <a:t>It is a </a:t>
            </a:r>
            <a:r>
              <a:rPr lang="en-US" b="0" i="0" u="none" strike="noStrike" dirty="0">
                <a:solidFill>
                  <a:srgbClr val="3366CC"/>
                </a:solidFill>
                <a:effectLst/>
                <a:latin typeface="Arial" panose="020B0604020202020204" pitchFamily="34" charset="0"/>
                <a:hlinkClick r:id="rId2" tooltip="Cyberattack"/>
              </a:rPr>
              <a:t>cyberattack</a:t>
            </a:r>
            <a:r>
              <a:rPr lang="en-US" b="0" i="0" dirty="0">
                <a:solidFill>
                  <a:srgbClr val="202122"/>
                </a:solidFill>
                <a:effectLst/>
                <a:latin typeface="Arial" panose="020B0604020202020204" pitchFamily="34" charset="0"/>
              </a:rPr>
              <a:t> where the attacker secretly relays and possibly alters the </a:t>
            </a:r>
            <a:r>
              <a:rPr lang="en-US" b="0" i="0" u="none" strike="noStrike" dirty="0">
                <a:solidFill>
                  <a:srgbClr val="3366CC"/>
                </a:solidFill>
                <a:effectLst/>
                <a:latin typeface="Arial" panose="020B0604020202020204" pitchFamily="34" charset="0"/>
                <a:hlinkClick r:id="rId3" tooltip="Data communication"/>
              </a:rPr>
              <a:t>communications</a:t>
            </a:r>
            <a:r>
              <a:rPr lang="en-US" b="0" i="0" dirty="0">
                <a:solidFill>
                  <a:srgbClr val="202122"/>
                </a:solidFill>
                <a:effectLst/>
                <a:latin typeface="Arial" panose="020B0604020202020204" pitchFamily="34" charset="0"/>
              </a:rPr>
              <a:t> between two parties who believe that they are directly communicating with each other, as the attacker has inserted themselves between the two parties. One example of a MITM attack is active </a:t>
            </a:r>
            <a:r>
              <a:rPr lang="en-US" b="0" i="0" u="none" strike="noStrike" dirty="0">
                <a:solidFill>
                  <a:srgbClr val="3366CC"/>
                </a:solidFill>
                <a:effectLst/>
                <a:latin typeface="Arial" panose="020B0604020202020204" pitchFamily="34" charset="0"/>
                <a:hlinkClick r:id="rId4" tooltip="Network eavesdropping"/>
              </a:rPr>
              <a:t>eavesdropping</a:t>
            </a:r>
            <a:r>
              <a:rPr lang="en-US" b="0" i="0" dirty="0">
                <a:solidFill>
                  <a:srgbClr val="202122"/>
                </a:solidFill>
                <a:effectLst/>
                <a:latin typeface="Arial" panose="020B0604020202020204" pitchFamily="34" charset="0"/>
              </a:rPr>
              <a:t>, in which the attacker makes independent connections with the victims and relays messages between them to make them believe they are talking directly to each other over a private connection, when in fact the entire conversation is controlled by the attacker. The attacker must be able to intercept all relevant messages passing between the two victims and inject new ones. This is straightforward in many circumstances; for example, an attacker within the reception range of an unencrypted </a:t>
            </a:r>
            <a:r>
              <a:rPr lang="en-US" b="0" i="0" u="none" strike="noStrike" dirty="0">
                <a:solidFill>
                  <a:srgbClr val="3366CC"/>
                </a:solidFill>
                <a:effectLst/>
                <a:latin typeface="Arial" panose="020B0604020202020204" pitchFamily="34" charset="0"/>
                <a:hlinkClick r:id="rId5" tooltip="Wireless access point"/>
              </a:rPr>
              <a:t>Wi-Fi access point</a:t>
            </a:r>
            <a:r>
              <a:rPr lang="en-US" b="0" i="0" dirty="0">
                <a:solidFill>
                  <a:srgbClr val="202122"/>
                </a:solidFill>
                <a:effectLst/>
                <a:latin typeface="Arial" panose="020B0604020202020204" pitchFamily="34" charset="0"/>
              </a:rPr>
              <a:t> could insert themselves as a man-in-the-middle. As it aims to circumvent mutual authentication, a MITM attack can succeed only when the attacker impersonates each endpoint sufficiently well to satisfy their expectations. Most cryptographic protocols include some form of endpoint authentication specifically to prevent MITM attack</a:t>
            </a:r>
            <a:endParaRPr lang="en-IN" dirty="0"/>
          </a:p>
        </p:txBody>
      </p:sp>
    </p:spTree>
    <p:extLst>
      <p:ext uri="{BB962C8B-B14F-4D97-AF65-F5344CB8AC3E}">
        <p14:creationId xmlns:p14="http://schemas.microsoft.com/office/powerpoint/2010/main" val="56238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B936E-6A12-5C3F-ADD9-524DC7AA89E6}"/>
              </a:ext>
            </a:extLst>
          </p:cNvPr>
          <p:cNvPicPr>
            <a:picLocks noChangeAspect="1"/>
          </p:cNvPicPr>
          <p:nvPr/>
        </p:nvPicPr>
        <p:blipFill>
          <a:blip r:embed="rId2"/>
          <a:stretch>
            <a:fillRect/>
          </a:stretch>
        </p:blipFill>
        <p:spPr>
          <a:xfrm>
            <a:off x="533400" y="914400"/>
            <a:ext cx="8058150" cy="4038600"/>
          </a:xfrm>
          <a:prstGeom prst="rect">
            <a:avLst/>
          </a:prstGeom>
        </p:spPr>
      </p:pic>
    </p:spTree>
    <p:extLst>
      <p:ext uri="{BB962C8B-B14F-4D97-AF65-F5344CB8AC3E}">
        <p14:creationId xmlns:p14="http://schemas.microsoft.com/office/powerpoint/2010/main" val="4051917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56969C-7A79-34F4-FF0B-5A095CA6C517}"/>
              </a:ext>
            </a:extLst>
          </p:cNvPr>
          <p:cNvPicPr>
            <a:picLocks noChangeAspect="1"/>
          </p:cNvPicPr>
          <p:nvPr/>
        </p:nvPicPr>
        <p:blipFill>
          <a:blip r:embed="rId2"/>
          <a:stretch>
            <a:fillRect/>
          </a:stretch>
        </p:blipFill>
        <p:spPr>
          <a:xfrm>
            <a:off x="762000" y="1219200"/>
            <a:ext cx="7696200" cy="4419600"/>
          </a:xfrm>
          <a:prstGeom prst="rect">
            <a:avLst/>
          </a:prstGeom>
        </p:spPr>
      </p:pic>
      <p:sp>
        <p:nvSpPr>
          <p:cNvPr id="7" name="TextBox 6">
            <a:extLst>
              <a:ext uri="{FF2B5EF4-FFF2-40B4-BE49-F238E27FC236}">
                <a16:creationId xmlns:a16="http://schemas.microsoft.com/office/drawing/2014/main" id="{FC0176B1-2C5F-AAFB-943C-00BF826F48C9}"/>
              </a:ext>
            </a:extLst>
          </p:cNvPr>
          <p:cNvSpPr txBox="1"/>
          <p:nvPr/>
        </p:nvSpPr>
        <p:spPr>
          <a:xfrm flipH="1">
            <a:off x="1828800" y="609600"/>
            <a:ext cx="6126481" cy="461665"/>
          </a:xfrm>
          <a:prstGeom prst="rect">
            <a:avLst/>
          </a:prstGeom>
          <a:noFill/>
        </p:spPr>
        <p:txBody>
          <a:bodyPr wrap="square" rtlCol="0">
            <a:spAutoFit/>
          </a:bodyPr>
          <a:lstStyle/>
          <a:p>
            <a:r>
              <a:rPr lang="en-IN" sz="2400" b="1" dirty="0"/>
              <a:t>Examples of weak Passwords</a:t>
            </a:r>
          </a:p>
        </p:txBody>
      </p:sp>
    </p:spTree>
    <p:extLst>
      <p:ext uri="{BB962C8B-B14F-4D97-AF65-F5344CB8AC3E}">
        <p14:creationId xmlns:p14="http://schemas.microsoft.com/office/powerpoint/2010/main" val="2113468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CB0764-F52B-8D25-00CC-3BE7ED84B7EB}"/>
              </a:ext>
            </a:extLst>
          </p:cNvPr>
          <p:cNvPicPr>
            <a:picLocks noChangeAspect="1"/>
          </p:cNvPicPr>
          <p:nvPr/>
        </p:nvPicPr>
        <p:blipFill>
          <a:blip r:embed="rId2"/>
          <a:stretch>
            <a:fillRect/>
          </a:stretch>
        </p:blipFill>
        <p:spPr>
          <a:xfrm>
            <a:off x="723900" y="1295400"/>
            <a:ext cx="7696200" cy="3098687"/>
          </a:xfrm>
          <a:prstGeom prst="rect">
            <a:avLst/>
          </a:prstGeom>
        </p:spPr>
      </p:pic>
      <p:sp>
        <p:nvSpPr>
          <p:cNvPr id="5" name="TextBox 4">
            <a:extLst>
              <a:ext uri="{FF2B5EF4-FFF2-40B4-BE49-F238E27FC236}">
                <a16:creationId xmlns:a16="http://schemas.microsoft.com/office/drawing/2014/main" id="{9F23AED0-1960-7541-7F0C-0EE3980FCAD8}"/>
              </a:ext>
            </a:extLst>
          </p:cNvPr>
          <p:cNvSpPr txBox="1"/>
          <p:nvPr/>
        </p:nvSpPr>
        <p:spPr>
          <a:xfrm flipH="1">
            <a:off x="1828800" y="609600"/>
            <a:ext cx="6126481" cy="461665"/>
          </a:xfrm>
          <a:prstGeom prst="rect">
            <a:avLst/>
          </a:prstGeom>
          <a:noFill/>
        </p:spPr>
        <p:txBody>
          <a:bodyPr wrap="square" rtlCol="0">
            <a:spAutoFit/>
          </a:bodyPr>
          <a:lstStyle/>
          <a:p>
            <a:r>
              <a:rPr lang="en-IN" sz="2400" b="1" dirty="0"/>
              <a:t>Examples of Strong Passwords</a:t>
            </a:r>
          </a:p>
        </p:txBody>
      </p:sp>
      <p:pic>
        <p:nvPicPr>
          <p:cNvPr id="7" name="Picture 6">
            <a:extLst>
              <a:ext uri="{FF2B5EF4-FFF2-40B4-BE49-F238E27FC236}">
                <a16:creationId xmlns:a16="http://schemas.microsoft.com/office/drawing/2014/main" id="{FF6CF28D-3C37-24FB-40DE-7CEBC5080372}"/>
              </a:ext>
            </a:extLst>
          </p:cNvPr>
          <p:cNvPicPr>
            <a:picLocks noChangeAspect="1"/>
          </p:cNvPicPr>
          <p:nvPr/>
        </p:nvPicPr>
        <p:blipFill>
          <a:blip r:embed="rId3"/>
          <a:stretch>
            <a:fillRect/>
          </a:stretch>
        </p:blipFill>
        <p:spPr>
          <a:xfrm>
            <a:off x="685800" y="4191000"/>
            <a:ext cx="7696200" cy="1244711"/>
          </a:xfrm>
          <a:prstGeom prst="rect">
            <a:avLst/>
          </a:prstGeom>
        </p:spPr>
      </p:pic>
    </p:spTree>
    <p:extLst>
      <p:ext uri="{BB962C8B-B14F-4D97-AF65-F5344CB8AC3E}">
        <p14:creationId xmlns:p14="http://schemas.microsoft.com/office/powerpoint/2010/main" val="1025292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81000" y="539889"/>
            <a:ext cx="8413305" cy="5632311"/>
          </a:xfrm>
          <a:prstGeom prst="rect">
            <a:avLst/>
          </a:prstGeom>
        </p:spPr>
        <p:txBody>
          <a:bodyPr wrap="square">
            <a:spAutoFit/>
          </a:bodyPr>
          <a:lstStyle/>
          <a:p>
            <a:r>
              <a:rPr lang="en-US" sz="2000" b="1" dirty="0"/>
              <a:t>Introduction</a:t>
            </a:r>
          </a:p>
          <a:p>
            <a:r>
              <a:rPr lang="en-US" sz="1600" dirty="0"/>
              <a:t>As the Internet and computer networks are integral parts of information systems, attackers have in-depth knowledge about the technology and/or they gain thorough knowledge about it. </a:t>
            </a:r>
          </a:p>
          <a:p>
            <a:endParaRPr lang="en-US" sz="1600" dirty="0"/>
          </a:p>
          <a:p>
            <a:r>
              <a:rPr lang="en-US" sz="1600" dirty="0"/>
              <a:t>The basic stages of an attack are:</a:t>
            </a:r>
          </a:p>
          <a:p>
            <a:r>
              <a:rPr lang="en-US" sz="1600" b="1" dirty="0"/>
              <a:t>1. Initial uncovering: </a:t>
            </a:r>
            <a:r>
              <a:rPr lang="en-US" sz="1600" dirty="0"/>
              <a:t> </a:t>
            </a:r>
          </a:p>
          <a:p>
            <a:pPr marL="857250" lvl="1" indent="-400050">
              <a:buFont typeface="+mj-lt"/>
              <a:buAutoNum type="romanLcPeriod"/>
            </a:pPr>
            <a:r>
              <a:rPr lang="en-US" sz="1600" dirty="0"/>
              <a:t>In the first step called as </a:t>
            </a:r>
            <a:r>
              <a:rPr lang="en-US" sz="1600" i="1" dirty="0"/>
              <a:t>reconnaissance</a:t>
            </a:r>
            <a:r>
              <a:rPr lang="en-US" sz="1600" dirty="0"/>
              <a:t>, the attacker gathers information, as much as possible, about the target by legitimate means.</a:t>
            </a:r>
          </a:p>
          <a:p>
            <a:pPr marL="857250" lvl="1" indent="-400050">
              <a:buFont typeface="+mj-lt"/>
              <a:buAutoNum type="romanLcPeriod"/>
            </a:pPr>
            <a:r>
              <a:rPr lang="en-US" sz="1600" dirty="0"/>
              <a:t>In the second step, the attacker uncovers as much information as possible on the company’s internal network.</a:t>
            </a:r>
          </a:p>
          <a:p>
            <a:r>
              <a:rPr lang="en-US" sz="1600" b="1" dirty="0"/>
              <a:t>2. Network probe: </a:t>
            </a:r>
            <a:r>
              <a:rPr lang="en-US" sz="1600" dirty="0"/>
              <a:t>A “ping sweep” of the network IP addresses is performed to seek out potential targets, and then a “port scanning” tool is used to discover exactly which services are running on the target system.</a:t>
            </a:r>
          </a:p>
          <a:p>
            <a:r>
              <a:rPr lang="en-US" sz="1600" b="1" dirty="0"/>
              <a:t>3. Crossing the line toward electronic crime (E-crime): </a:t>
            </a:r>
            <a:r>
              <a:rPr lang="en-US" sz="1600" dirty="0"/>
              <a:t>Now the attacker is toward committing what is technically a “computer crime” by exploiting possible holes on the target system. </a:t>
            </a:r>
          </a:p>
          <a:p>
            <a:r>
              <a:rPr lang="en-US" sz="1600" b="1" dirty="0"/>
              <a:t>4. Capturing the network: </a:t>
            </a:r>
            <a:r>
              <a:rPr lang="en-US" sz="1600" dirty="0"/>
              <a:t>At this stage, the attacker attempts to “own” the network. The attacker gains a foothold in the internal network quickly and easily.</a:t>
            </a:r>
          </a:p>
          <a:p>
            <a:r>
              <a:rPr lang="en-US" sz="1600" b="1" dirty="0"/>
              <a:t>5. Grab the data: </a:t>
            </a:r>
            <a:r>
              <a:rPr lang="en-US" sz="1600" dirty="0"/>
              <a:t>Now that the attacker has “captured the network,” he/she takes advantage of his/her position to steal confidential data, customer credit card information, deface webpages, alter processes and even launch attacks at other sites from your network.</a:t>
            </a:r>
          </a:p>
          <a:p>
            <a:r>
              <a:rPr lang="en-US" sz="1600" b="1" dirty="0"/>
              <a:t>6. Covering tracks: </a:t>
            </a:r>
            <a:r>
              <a:rPr lang="en-US" sz="1600" dirty="0"/>
              <a:t>This is the last step in any cyber attack, which refers to the activities undertaken by the attacker to extend misuse of the system without being detected. </a:t>
            </a:r>
          </a:p>
        </p:txBody>
      </p:sp>
    </p:spTree>
    <p:extLst>
      <p:ext uri="{BB962C8B-B14F-4D97-AF65-F5344CB8AC3E}">
        <p14:creationId xmlns:p14="http://schemas.microsoft.com/office/powerpoint/2010/main" val="3245516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0A24C2-1147-4BAC-D4E4-8010D7790DA7}"/>
              </a:ext>
            </a:extLst>
          </p:cNvPr>
          <p:cNvPicPr>
            <a:picLocks noChangeAspect="1"/>
          </p:cNvPicPr>
          <p:nvPr/>
        </p:nvPicPr>
        <p:blipFill>
          <a:blip r:embed="rId2"/>
          <a:stretch>
            <a:fillRect/>
          </a:stretch>
        </p:blipFill>
        <p:spPr>
          <a:xfrm>
            <a:off x="704850" y="1247775"/>
            <a:ext cx="7734300" cy="4362450"/>
          </a:xfrm>
          <a:prstGeom prst="rect">
            <a:avLst/>
          </a:prstGeom>
        </p:spPr>
      </p:pic>
      <p:pic>
        <p:nvPicPr>
          <p:cNvPr id="6" name="Picture 5">
            <a:extLst>
              <a:ext uri="{FF2B5EF4-FFF2-40B4-BE49-F238E27FC236}">
                <a16:creationId xmlns:a16="http://schemas.microsoft.com/office/drawing/2014/main" id="{2613515C-A93D-DC74-78BD-24486292FCCE}"/>
              </a:ext>
            </a:extLst>
          </p:cNvPr>
          <p:cNvPicPr>
            <a:picLocks noChangeAspect="1"/>
          </p:cNvPicPr>
          <p:nvPr/>
        </p:nvPicPr>
        <p:blipFill>
          <a:blip r:embed="rId2"/>
          <a:stretch>
            <a:fillRect/>
          </a:stretch>
        </p:blipFill>
        <p:spPr>
          <a:xfrm>
            <a:off x="704850" y="1247775"/>
            <a:ext cx="7734300" cy="4362450"/>
          </a:xfrm>
          <a:prstGeom prst="rect">
            <a:avLst/>
          </a:prstGeom>
        </p:spPr>
      </p:pic>
      <p:pic>
        <p:nvPicPr>
          <p:cNvPr id="8" name="Picture 7">
            <a:extLst>
              <a:ext uri="{FF2B5EF4-FFF2-40B4-BE49-F238E27FC236}">
                <a16:creationId xmlns:a16="http://schemas.microsoft.com/office/drawing/2014/main" id="{6F916DE5-BD33-D3DA-2D4C-F729090C0FFD}"/>
              </a:ext>
            </a:extLst>
          </p:cNvPr>
          <p:cNvPicPr>
            <a:picLocks noChangeAspect="1"/>
          </p:cNvPicPr>
          <p:nvPr/>
        </p:nvPicPr>
        <p:blipFill>
          <a:blip r:embed="rId2"/>
          <a:stretch>
            <a:fillRect/>
          </a:stretch>
        </p:blipFill>
        <p:spPr>
          <a:xfrm>
            <a:off x="704850" y="1219200"/>
            <a:ext cx="7981950" cy="5255342"/>
          </a:xfrm>
          <a:prstGeom prst="rect">
            <a:avLst/>
          </a:prstGeom>
        </p:spPr>
      </p:pic>
      <p:sp>
        <p:nvSpPr>
          <p:cNvPr id="10" name="TextBox 9">
            <a:extLst>
              <a:ext uri="{FF2B5EF4-FFF2-40B4-BE49-F238E27FC236}">
                <a16:creationId xmlns:a16="http://schemas.microsoft.com/office/drawing/2014/main" id="{8105E5F5-256D-21DB-0D19-19205043C776}"/>
              </a:ext>
            </a:extLst>
          </p:cNvPr>
          <p:cNvSpPr txBox="1"/>
          <p:nvPr/>
        </p:nvSpPr>
        <p:spPr>
          <a:xfrm>
            <a:off x="707922" y="383458"/>
            <a:ext cx="7731228" cy="738664"/>
          </a:xfrm>
          <a:prstGeom prst="rect">
            <a:avLst/>
          </a:prstGeom>
          <a:noFill/>
        </p:spPr>
        <p:txBody>
          <a:bodyPr wrap="square">
            <a:spAutoFit/>
          </a:bodyPr>
          <a:lstStyle/>
          <a:p>
            <a:r>
              <a:rPr lang="en-US" b="1" dirty="0"/>
              <a:t>Random Passwords</a:t>
            </a:r>
          </a:p>
          <a:p>
            <a:endParaRPr lang="en-US" sz="600" b="1" dirty="0"/>
          </a:p>
          <a:p>
            <a:r>
              <a:rPr lang="en-US" sz="1800" dirty="0"/>
              <a:t>The general guidelines applicable to the password policies are:</a:t>
            </a:r>
          </a:p>
        </p:txBody>
      </p:sp>
    </p:spTree>
    <p:extLst>
      <p:ext uri="{BB962C8B-B14F-4D97-AF65-F5344CB8AC3E}">
        <p14:creationId xmlns:p14="http://schemas.microsoft.com/office/powerpoint/2010/main" val="2111654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5A81F5-15B8-A155-1837-8E6F297C1188}"/>
              </a:ext>
            </a:extLst>
          </p:cNvPr>
          <p:cNvPicPr>
            <a:picLocks noChangeAspect="1"/>
          </p:cNvPicPr>
          <p:nvPr/>
        </p:nvPicPr>
        <p:blipFill>
          <a:blip r:embed="rId2"/>
          <a:stretch>
            <a:fillRect/>
          </a:stretch>
        </p:blipFill>
        <p:spPr>
          <a:xfrm>
            <a:off x="523875" y="838200"/>
            <a:ext cx="8096250" cy="5800725"/>
          </a:xfrm>
          <a:prstGeom prst="rect">
            <a:avLst/>
          </a:prstGeom>
        </p:spPr>
      </p:pic>
      <p:sp>
        <p:nvSpPr>
          <p:cNvPr id="5" name="TextBox 4">
            <a:extLst>
              <a:ext uri="{FF2B5EF4-FFF2-40B4-BE49-F238E27FC236}">
                <a16:creationId xmlns:a16="http://schemas.microsoft.com/office/drawing/2014/main" id="{5AA360A9-115F-5858-D523-7FF55E7605BE}"/>
              </a:ext>
            </a:extLst>
          </p:cNvPr>
          <p:cNvSpPr txBox="1"/>
          <p:nvPr/>
        </p:nvSpPr>
        <p:spPr>
          <a:xfrm flipH="1">
            <a:off x="1036318" y="381000"/>
            <a:ext cx="6659881" cy="369332"/>
          </a:xfrm>
          <a:prstGeom prst="rect">
            <a:avLst/>
          </a:prstGeom>
          <a:noFill/>
        </p:spPr>
        <p:txBody>
          <a:bodyPr wrap="square" rtlCol="0">
            <a:spAutoFit/>
          </a:bodyPr>
          <a:lstStyle/>
          <a:p>
            <a:r>
              <a:rPr lang="en-IN" dirty="0"/>
              <a:t>Password guidelines – To avoid Personal E-mail account attacks</a:t>
            </a:r>
          </a:p>
        </p:txBody>
      </p:sp>
    </p:spTree>
    <p:extLst>
      <p:ext uri="{BB962C8B-B14F-4D97-AF65-F5344CB8AC3E}">
        <p14:creationId xmlns:p14="http://schemas.microsoft.com/office/powerpoint/2010/main" val="2569316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67301" y="624386"/>
            <a:ext cx="8229600" cy="5609228"/>
          </a:xfrm>
          <a:prstGeom prst="rect">
            <a:avLst/>
          </a:prstGeom>
        </p:spPr>
        <p:txBody>
          <a:bodyPr wrap="square">
            <a:spAutoFit/>
          </a:bodyPr>
          <a:lstStyle/>
          <a:p>
            <a:r>
              <a:rPr lang="en-US" b="1" dirty="0"/>
              <a:t>Software </a:t>
            </a:r>
            <a:r>
              <a:rPr lang="en-US" b="1" dirty="0" err="1"/>
              <a:t>Keyloggers</a:t>
            </a:r>
            <a:endParaRPr lang="en-US" b="1" dirty="0"/>
          </a:p>
          <a:p>
            <a:pPr marL="285750" indent="-285750">
              <a:buFont typeface="Wingdings" pitchFamily="2" charset="2"/>
              <a:buChar char="Ø"/>
            </a:pPr>
            <a:r>
              <a:rPr lang="en-US" sz="1550" dirty="0"/>
              <a:t>Software </a:t>
            </a:r>
            <a:r>
              <a:rPr lang="en-US" sz="1550" dirty="0" err="1"/>
              <a:t>keyloggers</a:t>
            </a:r>
            <a:r>
              <a:rPr lang="en-US" sz="1550" dirty="0"/>
              <a:t> are software programs installed on the computer systems which usually are located between the OS and the keyboard hardware, and every keystroke is recorded. </a:t>
            </a:r>
          </a:p>
          <a:p>
            <a:pPr marL="285750" indent="-285750">
              <a:buFont typeface="Wingdings" pitchFamily="2" charset="2"/>
              <a:buChar char="Ø"/>
            </a:pPr>
            <a:r>
              <a:rPr lang="en-US" sz="1550" dirty="0"/>
              <a:t> A keylogger usually consists of two files that get installed in the same directory: a dynamic link library (DLL) file and an </a:t>
            </a:r>
            <a:r>
              <a:rPr lang="en-US" sz="1550" dirty="0" err="1"/>
              <a:t>EXEcutable</a:t>
            </a:r>
            <a:r>
              <a:rPr lang="en-US" sz="1550" dirty="0"/>
              <a:t> (EXE) file that installs the DLL file and triggers it to work.</a:t>
            </a:r>
          </a:p>
          <a:p>
            <a:pPr marL="285750" indent="-285750">
              <a:buFont typeface="Wingdings" pitchFamily="2" charset="2"/>
              <a:buChar char="Ø"/>
            </a:pPr>
            <a:r>
              <a:rPr lang="en-US" sz="1550" dirty="0"/>
              <a:t>DLL does all the recording of keystrokes.</a:t>
            </a:r>
          </a:p>
          <a:p>
            <a:endParaRPr lang="en-US" sz="300" b="1" dirty="0"/>
          </a:p>
          <a:p>
            <a:r>
              <a:rPr lang="en-US" b="1" dirty="0"/>
              <a:t>Hardware </a:t>
            </a:r>
            <a:r>
              <a:rPr lang="en-US" b="1" dirty="0" err="1"/>
              <a:t>Keyloggers</a:t>
            </a:r>
            <a:endParaRPr lang="en-US" b="1" dirty="0"/>
          </a:p>
          <a:p>
            <a:pPr marL="285750" indent="-285750">
              <a:buFont typeface="Wingdings" pitchFamily="2" charset="2"/>
              <a:buChar char="Ø"/>
            </a:pPr>
            <a:r>
              <a:rPr lang="en-US" sz="1550" dirty="0"/>
              <a:t>Hardware </a:t>
            </a:r>
            <a:r>
              <a:rPr lang="en-US" sz="1550" dirty="0" err="1"/>
              <a:t>keyloggers</a:t>
            </a:r>
            <a:r>
              <a:rPr lang="en-US" sz="1550" dirty="0"/>
              <a:t> are small hardware devices connected to the PC and/or to the keyboard and save every keystroke into a file or in the memory of the hardware device. </a:t>
            </a:r>
          </a:p>
          <a:p>
            <a:pPr marL="285750" indent="-285750">
              <a:buFont typeface="Wingdings" pitchFamily="2" charset="2"/>
              <a:buChar char="Ø"/>
            </a:pPr>
            <a:r>
              <a:rPr lang="en-US" sz="1550" dirty="0"/>
              <a:t>These keyloggers look like an integrated part of such systems; hence, bank customers are unaware of their presence.</a:t>
            </a:r>
          </a:p>
          <a:p>
            <a:pPr marL="285750" indent="-285750">
              <a:buFont typeface="Wingdings" pitchFamily="2" charset="2"/>
              <a:buChar char="Ø"/>
            </a:pPr>
            <a:r>
              <a:rPr lang="en-US" sz="1550" dirty="0"/>
              <a:t>Cybercriminals install these on ATM machines, to capture ATM cards’ pins.</a:t>
            </a:r>
          </a:p>
          <a:p>
            <a:endParaRPr lang="en-US" sz="400" dirty="0"/>
          </a:p>
          <a:p>
            <a:r>
              <a:rPr lang="en-US" b="1" dirty="0" err="1"/>
              <a:t>Antikeylogger</a:t>
            </a:r>
            <a:endParaRPr lang="en-US" b="1" dirty="0"/>
          </a:p>
          <a:p>
            <a:pPr marL="285750" indent="-285750">
              <a:buFont typeface="Wingdings" pitchFamily="2" charset="2"/>
              <a:buChar char="Ø"/>
            </a:pPr>
            <a:r>
              <a:rPr lang="en-US" sz="1550" dirty="0" err="1"/>
              <a:t>Antikeylogger</a:t>
            </a:r>
            <a:r>
              <a:rPr lang="en-US" sz="1550" dirty="0"/>
              <a:t> is a tool that can detect the keylogger installed on the computer system and also can remove the tool. Advantages of using </a:t>
            </a:r>
            <a:r>
              <a:rPr lang="en-US" sz="1550" dirty="0" err="1"/>
              <a:t>Antikeylogger</a:t>
            </a:r>
            <a:r>
              <a:rPr lang="en-US" sz="1550" dirty="0"/>
              <a:t> are as follows:</a:t>
            </a:r>
          </a:p>
          <a:p>
            <a:pPr lvl="1"/>
            <a:r>
              <a:rPr lang="en-US" sz="1550" b="1" dirty="0"/>
              <a:t>1. </a:t>
            </a:r>
            <a:r>
              <a:rPr lang="en-US" sz="1550" dirty="0"/>
              <a:t>Firewalls cannot detect the installations of </a:t>
            </a:r>
            <a:r>
              <a:rPr lang="en-US" sz="1550" dirty="0" err="1"/>
              <a:t>keyloggers</a:t>
            </a:r>
            <a:r>
              <a:rPr lang="en-US" sz="1550" dirty="0"/>
              <a:t> on the systems; hence, </a:t>
            </a:r>
            <a:r>
              <a:rPr lang="en-US" sz="1550" dirty="0" err="1"/>
              <a:t>antikeyloggers</a:t>
            </a:r>
            <a:r>
              <a:rPr lang="en-US" sz="1550" dirty="0"/>
              <a:t> can detect installations of </a:t>
            </a:r>
            <a:r>
              <a:rPr lang="en-US" sz="1550" dirty="0" err="1"/>
              <a:t>keylogger</a:t>
            </a:r>
            <a:r>
              <a:rPr lang="en-US" sz="1550" dirty="0"/>
              <a:t>.</a:t>
            </a:r>
          </a:p>
          <a:p>
            <a:pPr lvl="1"/>
            <a:r>
              <a:rPr lang="en-US" sz="1550" b="1" dirty="0"/>
              <a:t>2. </a:t>
            </a:r>
            <a:r>
              <a:rPr lang="en-US" sz="1550" dirty="0"/>
              <a:t>This software does not require regular updates of signature bases to work effectively such as other antivirus and </a:t>
            </a:r>
            <a:r>
              <a:rPr lang="en-US" sz="1550" dirty="0" err="1"/>
              <a:t>antispy</a:t>
            </a:r>
            <a:r>
              <a:rPr lang="en-US" sz="1550" dirty="0"/>
              <a:t> programs. </a:t>
            </a:r>
          </a:p>
          <a:p>
            <a:pPr lvl="1"/>
            <a:r>
              <a:rPr lang="en-US" sz="1550" b="1" dirty="0"/>
              <a:t>3. </a:t>
            </a:r>
            <a:r>
              <a:rPr lang="en-US" sz="1550" dirty="0"/>
              <a:t>Prevents Internet banking frauds.</a:t>
            </a:r>
          </a:p>
          <a:p>
            <a:pPr lvl="1"/>
            <a:r>
              <a:rPr lang="en-US" sz="1550" b="1" dirty="0"/>
              <a:t>4. </a:t>
            </a:r>
            <a:r>
              <a:rPr lang="en-US" sz="1550" dirty="0"/>
              <a:t>It prevents ID theft.</a:t>
            </a:r>
          </a:p>
          <a:p>
            <a:pPr lvl="1"/>
            <a:r>
              <a:rPr lang="en-US" sz="1550" b="1" dirty="0"/>
              <a:t>5. </a:t>
            </a:r>
            <a:r>
              <a:rPr lang="en-US" sz="1550" dirty="0"/>
              <a:t>It secures E-Mail and instant messaging/chatting.</a:t>
            </a:r>
          </a:p>
          <a:p>
            <a:endParaRPr lang="en-US" sz="300" b="1" dirty="0"/>
          </a:p>
        </p:txBody>
      </p:sp>
    </p:spTree>
    <p:extLst>
      <p:ext uri="{BB962C8B-B14F-4D97-AF65-F5344CB8AC3E}">
        <p14:creationId xmlns:p14="http://schemas.microsoft.com/office/powerpoint/2010/main" val="2017980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B3A678-D179-C637-A960-905382FA4F61}"/>
              </a:ext>
            </a:extLst>
          </p:cNvPr>
          <p:cNvPicPr>
            <a:picLocks noChangeAspect="1"/>
          </p:cNvPicPr>
          <p:nvPr/>
        </p:nvPicPr>
        <p:blipFill>
          <a:blip r:embed="rId2"/>
          <a:stretch>
            <a:fillRect/>
          </a:stretch>
        </p:blipFill>
        <p:spPr>
          <a:xfrm>
            <a:off x="585787" y="685800"/>
            <a:ext cx="7972425" cy="5562600"/>
          </a:xfrm>
          <a:prstGeom prst="rect">
            <a:avLst/>
          </a:prstGeom>
        </p:spPr>
      </p:pic>
    </p:spTree>
    <p:extLst>
      <p:ext uri="{BB962C8B-B14F-4D97-AF65-F5344CB8AC3E}">
        <p14:creationId xmlns:p14="http://schemas.microsoft.com/office/powerpoint/2010/main" val="3682178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F8A782-40F1-C562-93E4-080908D48253}"/>
              </a:ext>
            </a:extLst>
          </p:cNvPr>
          <p:cNvSpPr/>
          <p:nvPr/>
        </p:nvSpPr>
        <p:spPr>
          <a:xfrm>
            <a:off x="457200" y="363915"/>
            <a:ext cx="8229600" cy="1608133"/>
          </a:xfrm>
          <a:prstGeom prst="rect">
            <a:avLst/>
          </a:prstGeom>
        </p:spPr>
        <p:txBody>
          <a:bodyPr wrap="square">
            <a:spAutoFit/>
          </a:bodyPr>
          <a:lstStyle/>
          <a:p>
            <a:endParaRPr lang="en-US" sz="300" b="1" dirty="0"/>
          </a:p>
          <a:p>
            <a:r>
              <a:rPr lang="en-US" b="1" dirty="0"/>
              <a:t>Spywares</a:t>
            </a:r>
          </a:p>
          <a:p>
            <a:pPr marL="285750" indent="-285750">
              <a:buFont typeface="Wingdings" pitchFamily="2" charset="2"/>
              <a:buChar char="Ø"/>
            </a:pPr>
            <a:r>
              <a:rPr lang="en-US" sz="1550" dirty="0"/>
              <a:t>Spyware is a type of malware, that is installed on computers, which collects information about users without their knowledge.</a:t>
            </a:r>
          </a:p>
          <a:p>
            <a:pPr marL="285750" indent="-285750">
              <a:buFont typeface="Wingdings" pitchFamily="2" charset="2"/>
              <a:buChar char="Ø"/>
            </a:pPr>
            <a:r>
              <a:rPr lang="en-US" sz="1550" dirty="0"/>
              <a:t>Spyware is malicious software secretly installed on the user’s personal computer. </a:t>
            </a:r>
          </a:p>
          <a:p>
            <a:pPr marL="285750" indent="-285750">
              <a:buFont typeface="Wingdings" pitchFamily="2" charset="2"/>
              <a:buChar char="Ø"/>
            </a:pPr>
            <a:r>
              <a:rPr lang="en-US" sz="1550" dirty="0"/>
              <a:t>Spywares such as keyloggers are installed by the owner of a shared, corporate or public computer on purpose to secretly monitor other users.    </a:t>
            </a:r>
            <a:endParaRPr lang="en-US" sz="1600" dirty="0"/>
          </a:p>
        </p:txBody>
      </p:sp>
      <p:pic>
        <p:nvPicPr>
          <p:cNvPr id="5" name="Picture 4">
            <a:extLst>
              <a:ext uri="{FF2B5EF4-FFF2-40B4-BE49-F238E27FC236}">
                <a16:creationId xmlns:a16="http://schemas.microsoft.com/office/drawing/2014/main" id="{E07AA684-9608-B18E-918C-F68566614E30}"/>
              </a:ext>
            </a:extLst>
          </p:cNvPr>
          <p:cNvPicPr>
            <a:picLocks noChangeAspect="1"/>
          </p:cNvPicPr>
          <p:nvPr/>
        </p:nvPicPr>
        <p:blipFill>
          <a:blip r:embed="rId2"/>
          <a:stretch>
            <a:fillRect/>
          </a:stretch>
        </p:blipFill>
        <p:spPr>
          <a:xfrm>
            <a:off x="533401" y="1972048"/>
            <a:ext cx="8153400" cy="4647827"/>
          </a:xfrm>
          <a:prstGeom prst="rect">
            <a:avLst/>
          </a:prstGeom>
        </p:spPr>
      </p:pic>
    </p:spTree>
    <p:extLst>
      <p:ext uri="{BB962C8B-B14F-4D97-AF65-F5344CB8AC3E}">
        <p14:creationId xmlns:p14="http://schemas.microsoft.com/office/powerpoint/2010/main" val="2346671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4F6FD5-99DE-2B3C-2F32-66889BC8EAA9}"/>
              </a:ext>
            </a:extLst>
          </p:cNvPr>
          <p:cNvSpPr txBox="1"/>
          <p:nvPr/>
        </p:nvSpPr>
        <p:spPr>
          <a:xfrm>
            <a:off x="381000" y="381000"/>
            <a:ext cx="4572000" cy="369332"/>
          </a:xfrm>
          <a:prstGeom prst="rect">
            <a:avLst/>
          </a:prstGeom>
          <a:noFill/>
        </p:spPr>
        <p:txBody>
          <a:bodyPr wrap="square">
            <a:spAutoFit/>
          </a:bodyPr>
          <a:lstStyle/>
          <a:p>
            <a:r>
              <a:rPr lang="en-US" b="1" dirty="0"/>
              <a:t>Spywares (</a:t>
            </a:r>
            <a:r>
              <a:rPr lang="en-US" b="1" dirty="0" err="1"/>
              <a:t>contd</a:t>
            </a:r>
            <a:r>
              <a:rPr lang="en-US" b="1" dirty="0"/>
              <a:t>)</a:t>
            </a:r>
          </a:p>
        </p:txBody>
      </p:sp>
      <p:pic>
        <p:nvPicPr>
          <p:cNvPr id="6" name="Picture 5">
            <a:extLst>
              <a:ext uri="{FF2B5EF4-FFF2-40B4-BE49-F238E27FC236}">
                <a16:creationId xmlns:a16="http://schemas.microsoft.com/office/drawing/2014/main" id="{2AE60368-37DF-6354-5737-ED4CBEB3E9CD}"/>
              </a:ext>
            </a:extLst>
          </p:cNvPr>
          <p:cNvPicPr>
            <a:picLocks noChangeAspect="1"/>
          </p:cNvPicPr>
          <p:nvPr/>
        </p:nvPicPr>
        <p:blipFill>
          <a:blip r:embed="rId2"/>
          <a:stretch>
            <a:fillRect/>
          </a:stretch>
        </p:blipFill>
        <p:spPr>
          <a:xfrm>
            <a:off x="381000" y="838200"/>
            <a:ext cx="8305800" cy="5715000"/>
          </a:xfrm>
          <a:prstGeom prst="rect">
            <a:avLst/>
          </a:prstGeom>
        </p:spPr>
      </p:pic>
    </p:spTree>
    <p:extLst>
      <p:ext uri="{BB962C8B-B14F-4D97-AF65-F5344CB8AC3E}">
        <p14:creationId xmlns:p14="http://schemas.microsoft.com/office/powerpoint/2010/main" val="428953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81000" y="457200"/>
            <a:ext cx="8153400" cy="6032421"/>
          </a:xfrm>
          <a:prstGeom prst="rect">
            <a:avLst/>
          </a:prstGeom>
        </p:spPr>
        <p:txBody>
          <a:bodyPr wrap="square">
            <a:spAutoFit/>
          </a:bodyPr>
          <a:lstStyle/>
          <a:p>
            <a:r>
              <a:rPr lang="en-US" b="1" dirty="0"/>
              <a:t>Virus and Worms</a:t>
            </a:r>
          </a:p>
          <a:p>
            <a:r>
              <a:rPr lang="en-US" sz="1600" dirty="0"/>
              <a:t>Computer virus is a program that can “infect” legitimate programs by modifying them to include a possibly “evolved” copy of itself. </a:t>
            </a:r>
          </a:p>
          <a:p>
            <a:r>
              <a:rPr lang="en-US" sz="1600" dirty="0"/>
              <a:t>Viruses can take some typical actions:</a:t>
            </a:r>
          </a:p>
          <a:p>
            <a:endParaRPr lang="en-US" sz="500" b="1" dirty="0"/>
          </a:p>
          <a:p>
            <a:pPr lvl="1"/>
            <a:r>
              <a:rPr lang="en-US" sz="1600" b="1" dirty="0"/>
              <a:t>1. </a:t>
            </a:r>
            <a:r>
              <a:rPr lang="en-US" sz="1600" dirty="0"/>
              <a:t>Display a message to prompt an action which may set of the virus;</a:t>
            </a:r>
          </a:p>
          <a:p>
            <a:pPr lvl="1"/>
            <a:r>
              <a:rPr lang="en-US" sz="1600" b="1" dirty="0"/>
              <a:t>2. </a:t>
            </a:r>
            <a:r>
              <a:rPr lang="en-US" sz="1600" dirty="0"/>
              <a:t>delete files inside the system into which viruses enter;</a:t>
            </a:r>
          </a:p>
          <a:p>
            <a:pPr lvl="1"/>
            <a:r>
              <a:rPr lang="en-US" sz="1600" b="1" dirty="0"/>
              <a:t>3. </a:t>
            </a:r>
            <a:r>
              <a:rPr lang="en-US" sz="1600" dirty="0"/>
              <a:t>scramble data on a hard disk;</a:t>
            </a:r>
          </a:p>
          <a:p>
            <a:pPr lvl="1"/>
            <a:r>
              <a:rPr lang="en-US" sz="1600" b="1" dirty="0"/>
              <a:t>4. </a:t>
            </a:r>
            <a:r>
              <a:rPr lang="en-US" sz="1600" dirty="0"/>
              <a:t>cause erratic screen behavior;</a:t>
            </a:r>
          </a:p>
          <a:p>
            <a:pPr lvl="1"/>
            <a:r>
              <a:rPr lang="en-US" sz="1600" b="1" dirty="0"/>
              <a:t>5. </a:t>
            </a:r>
            <a:r>
              <a:rPr lang="en-US" sz="1600" dirty="0"/>
              <a:t>halt the system (PC);</a:t>
            </a:r>
          </a:p>
          <a:p>
            <a:pPr lvl="1"/>
            <a:r>
              <a:rPr lang="en-US" sz="1600" b="1" dirty="0"/>
              <a:t>6. </a:t>
            </a:r>
            <a:r>
              <a:rPr lang="en-US" sz="1600" dirty="0"/>
              <a:t>just replicate themselves to propagate further harm.</a:t>
            </a:r>
          </a:p>
          <a:p>
            <a:endParaRPr lang="en-US" sz="400" b="1" dirty="0"/>
          </a:p>
          <a:p>
            <a:r>
              <a:rPr lang="en-US" b="1" dirty="0"/>
              <a:t>Types of Viruses</a:t>
            </a:r>
          </a:p>
          <a:p>
            <a:r>
              <a:rPr lang="en-US" sz="1600" dirty="0"/>
              <a:t>Computer viruses can be categorized based on attacks on various elements of the system and can put the system and personal data on the system in danger. </a:t>
            </a:r>
          </a:p>
          <a:p>
            <a:pPr marL="685800" lvl="1" indent="-228600">
              <a:buAutoNum type="arabicPeriod"/>
            </a:pPr>
            <a:r>
              <a:rPr lang="en-US" sz="1600" dirty="0"/>
              <a:t>Boot sector viruses</a:t>
            </a:r>
          </a:p>
          <a:p>
            <a:pPr marL="685800" lvl="1" indent="-228600">
              <a:buAutoNum type="arabicPeriod"/>
            </a:pPr>
            <a:r>
              <a:rPr lang="en-US" sz="1600" dirty="0"/>
              <a:t>Program viruses</a:t>
            </a:r>
          </a:p>
          <a:p>
            <a:pPr marL="685800" lvl="1" indent="-228600">
              <a:buAutoNum type="arabicPeriod"/>
            </a:pPr>
            <a:r>
              <a:rPr lang="en-US" sz="1600" dirty="0"/>
              <a:t>Multipartite viruses</a:t>
            </a:r>
          </a:p>
          <a:p>
            <a:pPr marL="685800" lvl="1" indent="-228600">
              <a:buAutoNum type="arabicPeriod"/>
            </a:pPr>
            <a:r>
              <a:rPr lang="en-US" sz="1600" dirty="0"/>
              <a:t>Stealth viruses</a:t>
            </a:r>
          </a:p>
          <a:p>
            <a:pPr marL="685800" lvl="1" indent="-228600">
              <a:buAutoNum type="arabicPeriod"/>
            </a:pPr>
            <a:r>
              <a:rPr lang="en-US" sz="1600" dirty="0"/>
              <a:t>Polymorphic viruses</a:t>
            </a:r>
          </a:p>
          <a:p>
            <a:pPr marL="685800" lvl="1" indent="-228600">
              <a:buAutoNum type="arabicPeriod"/>
            </a:pPr>
            <a:r>
              <a:rPr lang="en-US" sz="1600" dirty="0" err="1"/>
              <a:t>Macroviruses</a:t>
            </a:r>
            <a:endParaRPr lang="en-US" sz="1600" dirty="0"/>
          </a:p>
          <a:p>
            <a:pPr marL="685800" lvl="1" indent="-228600">
              <a:buAutoNum type="arabicPeriod"/>
            </a:pPr>
            <a:r>
              <a:rPr lang="en-US" sz="1600" dirty="0"/>
              <a:t>Active X and Java Control</a:t>
            </a:r>
          </a:p>
          <a:p>
            <a:pPr marL="285750" indent="-285750">
              <a:buFont typeface="Wingdings" pitchFamily="2" charset="2"/>
              <a:buChar char="Ø"/>
            </a:pPr>
            <a:r>
              <a:rPr lang="en-US" sz="1600" dirty="0"/>
              <a:t>A </a:t>
            </a:r>
            <a:r>
              <a:rPr lang="en-US" sz="1600" b="1" dirty="0"/>
              <a:t>computer worm </a:t>
            </a:r>
            <a:r>
              <a:rPr lang="en-US" sz="1600" dirty="0"/>
              <a:t>is a self-replicating malware computer program which uses a computer network to send copies of itself to other nodes (computers on the network) and it may do so without any user intervention</a:t>
            </a:r>
          </a:p>
        </p:txBody>
      </p:sp>
    </p:spTree>
    <p:extLst>
      <p:ext uri="{BB962C8B-B14F-4D97-AF65-F5344CB8AC3E}">
        <p14:creationId xmlns:p14="http://schemas.microsoft.com/office/powerpoint/2010/main" val="2017980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9CC504-3AAA-0C21-EC01-5F06E5E71EF3}"/>
              </a:ext>
            </a:extLst>
          </p:cNvPr>
          <p:cNvPicPr>
            <a:picLocks noChangeAspect="1"/>
          </p:cNvPicPr>
          <p:nvPr/>
        </p:nvPicPr>
        <p:blipFill>
          <a:blip r:embed="rId2"/>
          <a:stretch>
            <a:fillRect/>
          </a:stretch>
        </p:blipFill>
        <p:spPr>
          <a:xfrm>
            <a:off x="609600" y="685800"/>
            <a:ext cx="8001000" cy="5638800"/>
          </a:xfrm>
          <a:prstGeom prst="rect">
            <a:avLst/>
          </a:prstGeom>
        </p:spPr>
      </p:pic>
    </p:spTree>
    <p:extLst>
      <p:ext uri="{BB962C8B-B14F-4D97-AF65-F5344CB8AC3E}">
        <p14:creationId xmlns:p14="http://schemas.microsoft.com/office/powerpoint/2010/main" val="2991337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8D6A31-5AD0-6DC3-F338-2246E5454F6C}"/>
              </a:ext>
            </a:extLst>
          </p:cNvPr>
          <p:cNvPicPr>
            <a:picLocks noChangeAspect="1"/>
          </p:cNvPicPr>
          <p:nvPr/>
        </p:nvPicPr>
        <p:blipFill>
          <a:blip r:embed="rId2"/>
          <a:stretch>
            <a:fillRect/>
          </a:stretch>
        </p:blipFill>
        <p:spPr>
          <a:xfrm>
            <a:off x="762000" y="685800"/>
            <a:ext cx="7696200" cy="5562600"/>
          </a:xfrm>
          <a:prstGeom prst="rect">
            <a:avLst/>
          </a:prstGeom>
        </p:spPr>
      </p:pic>
    </p:spTree>
    <p:extLst>
      <p:ext uri="{BB962C8B-B14F-4D97-AF65-F5344CB8AC3E}">
        <p14:creationId xmlns:p14="http://schemas.microsoft.com/office/powerpoint/2010/main" val="2519179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4AE0F3-53D2-668B-918C-3AFE90A97975}"/>
              </a:ext>
            </a:extLst>
          </p:cNvPr>
          <p:cNvPicPr>
            <a:picLocks noChangeAspect="1"/>
          </p:cNvPicPr>
          <p:nvPr/>
        </p:nvPicPr>
        <p:blipFill>
          <a:blip r:embed="rId2"/>
          <a:stretch>
            <a:fillRect/>
          </a:stretch>
        </p:blipFill>
        <p:spPr>
          <a:xfrm>
            <a:off x="533400" y="533400"/>
            <a:ext cx="8124825" cy="5943600"/>
          </a:xfrm>
          <a:prstGeom prst="rect">
            <a:avLst/>
          </a:prstGeom>
        </p:spPr>
      </p:pic>
    </p:spTree>
    <p:extLst>
      <p:ext uri="{BB962C8B-B14F-4D97-AF65-F5344CB8AC3E}">
        <p14:creationId xmlns:p14="http://schemas.microsoft.com/office/powerpoint/2010/main" val="1459728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C6B8D2-F0E7-50A0-EEA5-D3B6F517CCD4}"/>
              </a:ext>
            </a:extLst>
          </p:cNvPr>
          <p:cNvPicPr>
            <a:picLocks noChangeAspect="1"/>
          </p:cNvPicPr>
          <p:nvPr/>
        </p:nvPicPr>
        <p:blipFill>
          <a:blip r:embed="rId2"/>
          <a:stretch>
            <a:fillRect/>
          </a:stretch>
        </p:blipFill>
        <p:spPr>
          <a:xfrm>
            <a:off x="561975" y="228601"/>
            <a:ext cx="8020050" cy="3505200"/>
          </a:xfrm>
          <a:prstGeom prst="rect">
            <a:avLst/>
          </a:prstGeom>
        </p:spPr>
      </p:pic>
      <p:pic>
        <p:nvPicPr>
          <p:cNvPr id="6" name="Picture 5">
            <a:extLst>
              <a:ext uri="{FF2B5EF4-FFF2-40B4-BE49-F238E27FC236}">
                <a16:creationId xmlns:a16="http://schemas.microsoft.com/office/drawing/2014/main" id="{55507E74-A08F-DCFE-A5E6-74E98223DA95}"/>
              </a:ext>
            </a:extLst>
          </p:cNvPr>
          <p:cNvPicPr>
            <a:picLocks noChangeAspect="1"/>
          </p:cNvPicPr>
          <p:nvPr/>
        </p:nvPicPr>
        <p:blipFill>
          <a:blip r:embed="rId3"/>
          <a:stretch>
            <a:fillRect/>
          </a:stretch>
        </p:blipFill>
        <p:spPr>
          <a:xfrm>
            <a:off x="609600" y="3726427"/>
            <a:ext cx="7972425" cy="2981325"/>
          </a:xfrm>
          <a:prstGeom prst="rect">
            <a:avLst/>
          </a:prstGeom>
        </p:spPr>
      </p:pic>
    </p:spTree>
    <p:extLst>
      <p:ext uri="{BB962C8B-B14F-4D97-AF65-F5344CB8AC3E}">
        <p14:creationId xmlns:p14="http://schemas.microsoft.com/office/powerpoint/2010/main" val="179311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571E7D-4335-4532-4188-5C19603BEECA}"/>
              </a:ext>
            </a:extLst>
          </p:cNvPr>
          <p:cNvPicPr>
            <a:picLocks noChangeAspect="1"/>
          </p:cNvPicPr>
          <p:nvPr/>
        </p:nvPicPr>
        <p:blipFill>
          <a:blip r:embed="rId2"/>
          <a:stretch>
            <a:fillRect/>
          </a:stretch>
        </p:blipFill>
        <p:spPr>
          <a:xfrm>
            <a:off x="104775" y="290512"/>
            <a:ext cx="8934450" cy="6276975"/>
          </a:xfrm>
          <a:prstGeom prst="rect">
            <a:avLst/>
          </a:prstGeom>
        </p:spPr>
      </p:pic>
    </p:spTree>
    <p:extLst>
      <p:ext uri="{BB962C8B-B14F-4D97-AF65-F5344CB8AC3E}">
        <p14:creationId xmlns:p14="http://schemas.microsoft.com/office/powerpoint/2010/main" val="496376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3EF4A0-2BC6-39BB-BFB2-36B3218DDFA1}"/>
              </a:ext>
            </a:extLst>
          </p:cNvPr>
          <p:cNvPicPr>
            <a:picLocks noChangeAspect="1"/>
          </p:cNvPicPr>
          <p:nvPr/>
        </p:nvPicPr>
        <p:blipFill>
          <a:blip r:embed="rId2"/>
          <a:stretch>
            <a:fillRect/>
          </a:stretch>
        </p:blipFill>
        <p:spPr>
          <a:xfrm>
            <a:off x="104775" y="461654"/>
            <a:ext cx="8934450" cy="5915025"/>
          </a:xfrm>
          <a:prstGeom prst="rect">
            <a:avLst/>
          </a:prstGeom>
        </p:spPr>
      </p:pic>
    </p:spTree>
    <p:extLst>
      <p:ext uri="{BB962C8B-B14F-4D97-AF65-F5344CB8AC3E}">
        <p14:creationId xmlns:p14="http://schemas.microsoft.com/office/powerpoint/2010/main" val="270356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6A20F5-471C-2F7D-0E1C-29064D89A88F}"/>
              </a:ext>
            </a:extLst>
          </p:cNvPr>
          <p:cNvPicPr>
            <a:picLocks noChangeAspect="1"/>
          </p:cNvPicPr>
          <p:nvPr/>
        </p:nvPicPr>
        <p:blipFill>
          <a:blip r:embed="rId2"/>
          <a:stretch>
            <a:fillRect/>
          </a:stretch>
        </p:blipFill>
        <p:spPr>
          <a:xfrm>
            <a:off x="485775" y="381001"/>
            <a:ext cx="8172450" cy="5986462"/>
          </a:xfrm>
          <a:prstGeom prst="rect">
            <a:avLst/>
          </a:prstGeom>
        </p:spPr>
      </p:pic>
    </p:spTree>
    <p:extLst>
      <p:ext uri="{BB962C8B-B14F-4D97-AF65-F5344CB8AC3E}">
        <p14:creationId xmlns:p14="http://schemas.microsoft.com/office/powerpoint/2010/main" val="23578089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3B14DA-49E6-CDC6-461E-1DBB6BBCAFE0}"/>
              </a:ext>
            </a:extLst>
          </p:cNvPr>
          <p:cNvSpPr txBox="1"/>
          <p:nvPr/>
        </p:nvSpPr>
        <p:spPr>
          <a:xfrm flipH="1">
            <a:off x="807718" y="533400"/>
            <a:ext cx="4221481" cy="461665"/>
          </a:xfrm>
          <a:prstGeom prst="rect">
            <a:avLst/>
          </a:prstGeom>
          <a:noFill/>
        </p:spPr>
        <p:txBody>
          <a:bodyPr wrap="square" rtlCol="0">
            <a:spAutoFit/>
          </a:bodyPr>
          <a:lstStyle/>
          <a:p>
            <a:r>
              <a:rPr lang="en-IN" sz="2400" b="1" dirty="0"/>
              <a:t>Types of viruses (</a:t>
            </a:r>
            <a:r>
              <a:rPr lang="en-IN" sz="2400" b="1" dirty="0" err="1"/>
              <a:t>contd</a:t>
            </a:r>
            <a:r>
              <a:rPr lang="en-IN" sz="2400" b="1" dirty="0"/>
              <a:t>)</a:t>
            </a:r>
          </a:p>
        </p:txBody>
      </p:sp>
      <p:pic>
        <p:nvPicPr>
          <p:cNvPr id="5" name="Picture 4">
            <a:extLst>
              <a:ext uri="{FF2B5EF4-FFF2-40B4-BE49-F238E27FC236}">
                <a16:creationId xmlns:a16="http://schemas.microsoft.com/office/drawing/2014/main" id="{E1A1E43C-F651-DC2B-D415-8571E6D9ABE1}"/>
              </a:ext>
            </a:extLst>
          </p:cNvPr>
          <p:cNvPicPr>
            <a:picLocks noChangeAspect="1"/>
          </p:cNvPicPr>
          <p:nvPr/>
        </p:nvPicPr>
        <p:blipFill>
          <a:blip r:embed="rId2"/>
          <a:stretch>
            <a:fillRect/>
          </a:stretch>
        </p:blipFill>
        <p:spPr>
          <a:xfrm>
            <a:off x="457201" y="1143000"/>
            <a:ext cx="8229600" cy="5486400"/>
          </a:xfrm>
          <a:prstGeom prst="rect">
            <a:avLst/>
          </a:prstGeom>
        </p:spPr>
      </p:pic>
    </p:spTree>
    <p:extLst>
      <p:ext uri="{BB962C8B-B14F-4D97-AF65-F5344CB8AC3E}">
        <p14:creationId xmlns:p14="http://schemas.microsoft.com/office/powerpoint/2010/main" val="2939559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81000" y="580846"/>
            <a:ext cx="8305800" cy="6093976"/>
          </a:xfrm>
          <a:prstGeom prst="rect">
            <a:avLst/>
          </a:prstGeom>
        </p:spPr>
        <p:txBody>
          <a:bodyPr wrap="square">
            <a:spAutoFit/>
          </a:bodyPr>
          <a:lstStyle/>
          <a:p>
            <a:r>
              <a:rPr lang="en-US" b="1" dirty="0"/>
              <a:t>Trojan Horse</a:t>
            </a:r>
          </a:p>
          <a:p>
            <a:pPr marL="285750" indent="-285750">
              <a:buFont typeface="Wingdings" pitchFamily="2" charset="2"/>
              <a:buChar char="Ø"/>
            </a:pPr>
            <a:r>
              <a:rPr lang="en-US" sz="1600" dirty="0"/>
              <a:t>Trojan Horse is a program in which malicious or harmful code is contained inside apparently harmless programming or data in such a way that it can get control and cause harm. </a:t>
            </a:r>
          </a:p>
          <a:p>
            <a:pPr marL="285750" indent="-285750">
              <a:buFont typeface="Wingdings" pitchFamily="2" charset="2"/>
              <a:buChar char="Ø"/>
            </a:pPr>
            <a:r>
              <a:rPr lang="en-US" sz="1600" dirty="0"/>
              <a:t>Trojans can get into the system in a number of ways, including from a web browser, via E-Mail or in a bundle with other software downloaded from the Internet. </a:t>
            </a:r>
          </a:p>
          <a:p>
            <a:pPr marL="742950" lvl="1" indent="-285750">
              <a:buFont typeface="Courier New" pitchFamily="49" charset="0"/>
              <a:buChar char="o"/>
            </a:pPr>
            <a:r>
              <a:rPr lang="en-US" sz="1600" dirty="0"/>
              <a:t>Unlike viruses or worms, Trojans do not replicate themselves but they can be equally destructive. </a:t>
            </a:r>
          </a:p>
          <a:p>
            <a:pPr marL="742950" lvl="1" indent="-285750">
              <a:buFont typeface="Courier New" pitchFamily="49" charset="0"/>
              <a:buChar char="o"/>
            </a:pPr>
            <a:r>
              <a:rPr lang="en-US" sz="1600" dirty="0"/>
              <a:t>On the surface, Trojans appear benign and harmless, but once the infected code is executed, Trojans kick in and perform malicious functions to harm the computer system without the user’s knowledge. </a:t>
            </a:r>
          </a:p>
          <a:p>
            <a:r>
              <a:rPr lang="en-US" b="1" dirty="0"/>
              <a:t>Backdoor</a:t>
            </a:r>
          </a:p>
          <a:p>
            <a:pPr marL="285750" indent="-285750">
              <a:buFont typeface="Wingdings" pitchFamily="2" charset="2"/>
              <a:buChar char="Ø"/>
            </a:pPr>
            <a:r>
              <a:rPr lang="en-US" sz="1600" dirty="0"/>
              <a:t>A backdoor is a means of access to a computer program that bypasses security mechanisms. </a:t>
            </a:r>
          </a:p>
          <a:p>
            <a:pPr marL="285750" indent="-285750">
              <a:buFont typeface="Wingdings" pitchFamily="2" charset="2"/>
              <a:buChar char="Ø"/>
            </a:pPr>
            <a:r>
              <a:rPr lang="en-US" sz="1600" dirty="0"/>
              <a:t>A programmer may sometimes install a backdoor so that the program can be accessed for troubleshooting or other purposes. </a:t>
            </a:r>
          </a:p>
          <a:p>
            <a:pPr marL="285750" indent="-285750">
              <a:buFont typeface="Wingdings" pitchFamily="2" charset="2"/>
              <a:buChar char="Ø"/>
            </a:pPr>
            <a:r>
              <a:rPr lang="en-US" sz="1600" dirty="0"/>
              <a:t>An attackers often use backdoors that they detect or install themselves as part of an exploit. </a:t>
            </a:r>
          </a:p>
          <a:p>
            <a:pPr marL="285750" indent="-285750">
              <a:buFont typeface="Wingdings" pitchFamily="2" charset="2"/>
              <a:buChar char="Ø"/>
            </a:pPr>
            <a:r>
              <a:rPr lang="en-US" sz="1600" dirty="0"/>
              <a:t>In some cases, a worm is designed to take advantage of a backdoor created by an earlier attack.</a:t>
            </a:r>
          </a:p>
          <a:p>
            <a:endParaRPr lang="en-US" sz="1600" dirty="0"/>
          </a:p>
          <a:p>
            <a:r>
              <a:rPr lang="en-US" b="1" dirty="0"/>
              <a:t>How to Protect from Trojan Horses and Backdoors</a:t>
            </a:r>
            <a:endParaRPr lang="en-US" dirty="0"/>
          </a:p>
          <a:p>
            <a:pPr marL="685800" lvl="1" indent="-228600">
              <a:buAutoNum type="arabicPeriod"/>
            </a:pPr>
            <a:r>
              <a:rPr lang="en-US" sz="1600" dirty="0"/>
              <a:t>Stay away from suspect websites/</a:t>
            </a:r>
            <a:r>
              <a:rPr lang="en-US" sz="1600" dirty="0" err="1"/>
              <a:t>weblinks</a:t>
            </a:r>
            <a:endParaRPr lang="en-US" sz="1600" dirty="0"/>
          </a:p>
          <a:p>
            <a:pPr marL="685800" lvl="1" indent="-228600">
              <a:buAutoNum type="arabicPeriod"/>
            </a:pPr>
            <a:r>
              <a:rPr lang="en-US" sz="1600" dirty="0"/>
              <a:t>Surf on the Web cautiously</a:t>
            </a:r>
          </a:p>
          <a:p>
            <a:pPr marL="685800" lvl="1" indent="-228600">
              <a:buAutoNum type="arabicPeriod"/>
            </a:pPr>
            <a:r>
              <a:rPr lang="en-US" sz="1600" dirty="0"/>
              <a:t>Install antivirus/Trojan remover software</a:t>
            </a:r>
          </a:p>
          <a:p>
            <a:endParaRPr lang="en-US" sz="1600" dirty="0"/>
          </a:p>
          <a:p>
            <a:endParaRPr lang="en-US" sz="1600" dirty="0"/>
          </a:p>
        </p:txBody>
      </p:sp>
    </p:spTree>
    <p:extLst>
      <p:ext uri="{BB962C8B-B14F-4D97-AF65-F5344CB8AC3E}">
        <p14:creationId xmlns:p14="http://schemas.microsoft.com/office/powerpoint/2010/main" val="2017980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ED49A8-671E-5E72-FF17-B944408F3AFF}"/>
              </a:ext>
            </a:extLst>
          </p:cNvPr>
          <p:cNvPicPr>
            <a:picLocks noChangeAspect="1"/>
          </p:cNvPicPr>
          <p:nvPr/>
        </p:nvPicPr>
        <p:blipFill>
          <a:blip r:embed="rId2"/>
          <a:stretch>
            <a:fillRect/>
          </a:stretch>
        </p:blipFill>
        <p:spPr>
          <a:xfrm>
            <a:off x="533400" y="1219200"/>
            <a:ext cx="8153400" cy="5105400"/>
          </a:xfrm>
          <a:prstGeom prst="rect">
            <a:avLst/>
          </a:prstGeom>
        </p:spPr>
      </p:pic>
      <p:sp>
        <p:nvSpPr>
          <p:cNvPr id="7" name="TextBox 6">
            <a:extLst>
              <a:ext uri="{FF2B5EF4-FFF2-40B4-BE49-F238E27FC236}">
                <a16:creationId xmlns:a16="http://schemas.microsoft.com/office/drawing/2014/main" id="{4AD9083E-5207-658B-0BB4-F3DD85D02A35}"/>
              </a:ext>
            </a:extLst>
          </p:cNvPr>
          <p:cNvSpPr txBox="1"/>
          <p:nvPr/>
        </p:nvSpPr>
        <p:spPr>
          <a:xfrm>
            <a:off x="557981" y="533400"/>
            <a:ext cx="7010400" cy="400110"/>
          </a:xfrm>
          <a:prstGeom prst="rect">
            <a:avLst/>
          </a:prstGeom>
          <a:noFill/>
        </p:spPr>
        <p:txBody>
          <a:bodyPr wrap="square" rtlCol="0">
            <a:spAutoFit/>
          </a:bodyPr>
          <a:lstStyle/>
          <a:p>
            <a:r>
              <a:rPr lang="en-IN" sz="2000" b="1" dirty="0"/>
              <a:t>Some Typical examples of threats by Trojans are as follows:</a:t>
            </a:r>
          </a:p>
        </p:txBody>
      </p:sp>
    </p:spTree>
    <p:extLst>
      <p:ext uri="{BB962C8B-B14F-4D97-AF65-F5344CB8AC3E}">
        <p14:creationId xmlns:p14="http://schemas.microsoft.com/office/powerpoint/2010/main" val="3076301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809F3F-B968-5927-671D-ECD29A700FD6}"/>
              </a:ext>
            </a:extLst>
          </p:cNvPr>
          <p:cNvSpPr txBox="1"/>
          <p:nvPr/>
        </p:nvSpPr>
        <p:spPr>
          <a:xfrm>
            <a:off x="457200" y="685800"/>
            <a:ext cx="8077200" cy="6155531"/>
          </a:xfrm>
          <a:prstGeom prst="rect">
            <a:avLst/>
          </a:prstGeom>
          <a:noFill/>
        </p:spPr>
        <p:txBody>
          <a:bodyPr wrap="square">
            <a:spAutoFit/>
          </a:bodyPr>
          <a:lstStyle/>
          <a:p>
            <a:pPr algn="just"/>
            <a:r>
              <a:rPr lang="en-US" b="0" i="0" dirty="0">
                <a:solidFill>
                  <a:srgbClr val="000000"/>
                </a:solidFill>
                <a:effectLst/>
                <a:latin typeface="Nunito" pitchFamily="2" charset="0"/>
              </a:rPr>
              <a:t>In cybersecurity terms, a Backdoor Attack is an attempt to infiltrate a system or a network by maliciously taking advantage of software's weak point.</a:t>
            </a:r>
          </a:p>
          <a:p>
            <a:pPr algn="just"/>
            <a:r>
              <a:rPr lang="en-US" b="0" i="0" dirty="0">
                <a:solidFill>
                  <a:srgbClr val="000000"/>
                </a:solidFill>
                <a:effectLst/>
                <a:latin typeface="Nunito" pitchFamily="2" charset="0"/>
              </a:rPr>
              <a:t>Backdoors allow the attackers to quietly get into the system by deceiving the security protocols and gain administrative access. It is similar to the real-life robbery in which burglars take advantage of the loopholes in a house and get a 'backdoor' entry for conducting the theft.</a:t>
            </a:r>
          </a:p>
          <a:p>
            <a:pPr algn="just"/>
            <a:r>
              <a:rPr lang="en-US" b="0" i="0" dirty="0">
                <a:solidFill>
                  <a:srgbClr val="000000"/>
                </a:solidFill>
                <a:effectLst/>
                <a:latin typeface="Nunito" pitchFamily="2" charset="0"/>
              </a:rPr>
              <a:t>After gaining high-level administrative privilege, the cyber attackers could perform various horrendous tasks like injecting spyware, gaining remote access, hack the device, steal sensitive information, encrypt the system through ransomware, and many more.</a:t>
            </a:r>
          </a:p>
          <a:p>
            <a:pPr algn="just"/>
            <a:r>
              <a:rPr lang="en-US" b="0" i="0" dirty="0">
                <a:solidFill>
                  <a:srgbClr val="000000"/>
                </a:solidFill>
                <a:effectLst/>
                <a:latin typeface="Nunito" pitchFamily="2" charset="0"/>
              </a:rPr>
              <a:t>Backdoors are originally meant for helping software developers and testers, so they are not always bad.</a:t>
            </a:r>
          </a:p>
          <a:p>
            <a:endParaRPr lang="en-US" dirty="0">
              <a:solidFill>
                <a:srgbClr val="337AB7"/>
              </a:solidFill>
              <a:latin typeface="Graphik"/>
              <a:hlinkClick r:id="rId2"/>
            </a:endParaRPr>
          </a:p>
          <a:p>
            <a:r>
              <a:rPr lang="en-US" sz="2000" b="0" i="0" u="none" strike="noStrike" dirty="0">
                <a:solidFill>
                  <a:srgbClr val="337AB7"/>
                </a:solidFill>
                <a:effectLst/>
                <a:latin typeface="Graphik"/>
                <a:hlinkClick r:id="rId2"/>
              </a:rPr>
              <a:t>In one example</a:t>
            </a:r>
            <a:r>
              <a:rPr lang="en-US" sz="2000" b="0" i="0" dirty="0">
                <a:solidFill>
                  <a:srgbClr val="000000"/>
                </a:solidFill>
                <a:effectLst/>
                <a:latin typeface="Graphik"/>
              </a:rPr>
              <a:t> of backdoor malware, cybercriminals hid malware inside of a free file converter. No surprise—it didn't convert anything. In fact, the download was designed solely to open up a backdoor on the target system.</a:t>
            </a:r>
          </a:p>
          <a:p>
            <a:r>
              <a:rPr lang="en-US" sz="2000" b="0" i="0" dirty="0">
                <a:solidFill>
                  <a:srgbClr val="000000"/>
                </a:solidFill>
                <a:effectLst/>
                <a:latin typeface="Graphik"/>
              </a:rPr>
              <a:t> </a:t>
            </a:r>
            <a:r>
              <a:rPr lang="en-US" sz="2000" b="0" i="0" u="none" strike="noStrike" dirty="0">
                <a:solidFill>
                  <a:srgbClr val="337AB7"/>
                </a:solidFill>
                <a:effectLst/>
                <a:latin typeface="Graphik"/>
                <a:hlinkClick r:id="rId3"/>
              </a:rPr>
              <a:t>In another example</a:t>
            </a:r>
            <a:r>
              <a:rPr lang="en-US" sz="2000" b="0" i="0" dirty="0">
                <a:solidFill>
                  <a:srgbClr val="000000"/>
                </a:solidFill>
                <a:effectLst/>
                <a:latin typeface="Graphik"/>
              </a:rPr>
              <a:t>, cybercriminals hid backdoor malware inside of a tool used for pirating Adobe software applications. </a:t>
            </a:r>
          </a:p>
          <a:p>
            <a:r>
              <a:rPr lang="en-US" sz="2000" b="0" i="0" dirty="0">
                <a:solidFill>
                  <a:srgbClr val="000000"/>
                </a:solidFill>
                <a:effectLst/>
                <a:latin typeface="Graphik"/>
              </a:rPr>
              <a:t>And in one final example, a seemingly legitimate cryptocurrency ticker app called </a:t>
            </a:r>
            <a:r>
              <a:rPr lang="en-US" sz="2000" b="0" i="0" u="none" strike="noStrike" dirty="0" err="1">
                <a:solidFill>
                  <a:srgbClr val="337AB7"/>
                </a:solidFill>
                <a:effectLst/>
                <a:latin typeface="Graphik"/>
                <a:hlinkClick r:id="rId4"/>
              </a:rPr>
              <a:t>CoinTicker</a:t>
            </a:r>
            <a:r>
              <a:rPr lang="en-US" sz="2000" b="0" i="0" dirty="0">
                <a:solidFill>
                  <a:srgbClr val="000000"/>
                </a:solidFill>
                <a:effectLst/>
                <a:latin typeface="Graphik"/>
              </a:rPr>
              <a:t> worked as advertised, displaying information about various forms of cryptocurrency and markets, but it also opened a backdoor.</a:t>
            </a:r>
            <a:endParaRPr lang="en-IN" sz="2000" dirty="0"/>
          </a:p>
        </p:txBody>
      </p:sp>
      <p:sp>
        <p:nvSpPr>
          <p:cNvPr id="6" name="TextBox 5">
            <a:extLst>
              <a:ext uri="{FF2B5EF4-FFF2-40B4-BE49-F238E27FC236}">
                <a16:creationId xmlns:a16="http://schemas.microsoft.com/office/drawing/2014/main" id="{4CE4CCF3-7E2C-BEAE-29AB-37B6029EC92C}"/>
              </a:ext>
            </a:extLst>
          </p:cNvPr>
          <p:cNvSpPr txBox="1"/>
          <p:nvPr/>
        </p:nvSpPr>
        <p:spPr>
          <a:xfrm>
            <a:off x="609600" y="228600"/>
            <a:ext cx="4572000" cy="461665"/>
          </a:xfrm>
          <a:prstGeom prst="rect">
            <a:avLst/>
          </a:prstGeom>
          <a:noFill/>
        </p:spPr>
        <p:txBody>
          <a:bodyPr wrap="square">
            <a:spAutoFit/>
          </a:bodyPr>
          <a:lstStyle/>
          <a:p>
            <a:r>
              <a:rPr lang="en-US" sz="2400" b="1" dirty="0"/>
              <a:t>Backdoor</a:t>
            </a:r>
          </a:p>
        </p:txBody>
      </p:sp>
    </p:spTree>
    <p:extLst>
      <p:ext uri="{BB962C8B-B14F-4D97-AF65-F5344CB8AC3E}">
        <p14:creationId xmlns:p14="http://schemas.microsoft.com/office/powerpoint/2010/main" val="30087996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AFCF2E-AD22-7562-E076-E843DFED5120}"/>
              </a:ext>
            </a:extLst>
          </p:cNvPr>
          <p:cNvSpPr txBox="1"/>
          <p:nvPr/>
        </p:nvSpPr>
        <p:spPr>
          <a:xfrm>
            <a:off x="457200" y="338304"/>
            <a:ext cx="8229600" cy="6186309"/>
          </a:xfrm>
          <a:prstGeom prst="rect">
            <a:avLst/>
          </a:prstGeom>
          <a:noFill/>
        </p:spPr>
        <p:txBody>
          <a:bodyPr wrap="square">
            <a:spAutoFit/>
          </a:bodyPr>
          <a:lstStyle/>
          <a:p>
            <a:pPr algn="just"/>
            <a:r>
              <a:rPr lang="en-US" b="0" i="0" dirty="0">
                <a:solidFill>
                  <a:srgbClr val="000000"/>
                </a:solidFill>
                <a:effectLst/>
                <a:latin typeface="Nunito" pitchFamily="2" charset="0"/>
              </a:rPr>
              <a:t>Here is the list of the malicious purposes a backdoor can be used for:</a:t>
            </a:r>
          </a:p>
          <a:p>
            <a:pPr algn="just"/>
            <a:endParaRPr lang="en-US" b="0" i="0" dirty="0">
              <a:solidFill>
                <a:srgbClr val="000000"/>
              </a:solidFill>
              <a:effectLst/>
              <a:latin typeface="Nunito" pitchFamily="2" charset="0"/>
            </a:endParaRPr>
          </a:p>
          <a:p>
            <a:pPr algn="just">
              <a:buFont typeface="Arial" panose="020B0604020202020204" pitchFamily="34" charset="0"/>
              <a:buChar char="•"/>
            </a:pPr>
            <a:r>
              <a:rPr lang="en-US" b="0" i="0" dirty="0">
                <a:solidFill>
                  <a:srgbClr val="000000"/>
                </a:solidFill>
                <a:effectLst/>
                <a:latin typeface="Nunito" pitchFamily="2" charset="0"/>
              </a:rPr>
              <a:t>Backdoor can be a gateway for dangerous malware like trojans, ransomware, spyware, and others. Using backdoor, it becomes easy for the </a:t>
            </a:r>
            <a:r>
              <a:rPr lang="en-US" b="0" i="0" dirty="0" err="1">
                <a:solidFill>
                  <a:srgbClr val="000000"/>
                </a:solidFill>
                <a:effectLst/>
                <a:latin typeface="Nunito" pitchFamily="2" charset="0"/>
              </a:rPr>
              <a:t>cyberattackers</a:t>
            </a:r>
            <a:r>
              <a:rPr lang="en-US" b="0" i="0" dirty="0">
                <a:solidFill>
                  <a:srgbClr val="000000"/>
                </a:solidFill>
                <a:effectLst/>
                <a:latin typeface="Nunito" pitchFamily="2" charset="0"/>
              </a:rPr>
              <a:t> to release the malware programs to the system.</a:t>
            </a:r>
          </a:p>
          <a:p>
            <a:pPr algn="just">
              <a:buFont typeface="Arial" panose="020B0604020202020204" pitchFamily="34" charset="0"/>
              <a:buChar char="•"/>
            </a:pPr>
            <a:r>
              <a:rPr lang="en-US" b="0" i="0" dirty="0">
                <a:solidFill>
                  <a:srgbClr val="000000"/>
                </a:solidFill>
                <a:effectLst/>
                <a:latin typeface="Nunito" pitchFamily="2" charset="0"/>
              </a:rPr>
              <a:t>Backdoors are the best medium to conduct a DDoS attack in a network.</a:t>
            </a:r>
          </a:p>
          <a:p>
            <a:pPr algn="just">
              <a:buFont typeface="Arial" panose="020B0604020202020204" pitchFamily="34" charset="0"/>
              <a:buChar char="•"/>
            </a:pPr>
            <a:r>
              <a:rPr lang="en-US" b="0" i="0" dirty="0" err="1">
                <a:solidFill>
                  <a:srgbClr val="000000"/>
                </a:solidFill>
                <a:effectLst/>
                <a:latin typeface="Nunito" pitchFamily="2" charset="0"/>
              </a:rPr>
              <a:t>Cryptojackers</a:t>
            </a:r>
            <a:r>
              <a:rPr lang="en-US" b="0" i="0" dirty="0">
                <a:solidFill>
                  <a:srgbClr val="000000"/>
                </a:solidFill>
                <a:effectLst/>
                <a:latin typeface="Nunito" pitchFamily="2" charset="0"/>
              </a:rPr>
              <a:t> can use the backdoor to infiltrate your system and conduct crypto mining.</a:t>
            </a:r>
          </a:p>
          <a:p>
            <a:pPr algn="just">
              <a:buFont typeface="Arial" panose="020B0604020202020204" pitchFamily="34" charset="0"/>
              <a:buChar char="•"/>
            </a:pPr>
            <a:r>
              <a:rPr lang="en-US" b="0" i="0" dirty="0">
                <a:solidFill>
                  <a:srgbClr val="000000"/>
                </a:solidFill>
                <a:effectLst/>
                <a:latin typeface="Nunito" pitchFamily="2" charset="0"/>
              </a:rPr>
              <a:t>Using backdoors, hackers can modify sensitive system settings like Administrative passwords and others.</a:t>
            </a:r>
          </a:p>
          <a:p>
            <a:pPr algn="just">
              <a:buFont typeface="Arial" panose="020B0604020202020204" pitchFamily="34" charset="0"/>
              <a:buChar char="•"/>
            </a:pPr>
            <a:r>
              <a:rPr lang="en-US" b="0" i="0" dirty="0">
                <a:solidFill>
                  <a:srgbClr val="000000"/>
                </a:solidFill>
                <a:effectLst/>
                <a:latin typeface="Nunito" pitchFamily="2" charset="0"/>
              </a:rPr>
              <a:t>Backdoors can help cyber attackers to use your internet connection remotely for uploading and downloading.</a:t>
            </a:r>
          </a:p>
          <a:p>
            <a:pPr algn="just">
              <a:buFont typeface="Arial" panose="020B0604020202020204" pitchFamily="34" charset="0"/>
              <a:buChar char="•"/>
            </a:pPr>
            <a:r>
              <a:rPr lang="en-US" b="0" i="0" dirty="0">
                <a:solidFill>
                  <a:srgbClr val="000000"/>
                </a:solidFill>
                <a:effectLst/>
                <a:latin typeface="Nunito" pitchFamily="2" charset="0"/>
              </a:rPr>
              <a:t>Attackers can also install and run some specific applications or tasks with the help of Backdoors.</a:t>
            </a:r>
          </a:p>
          <a:p>
            <a:pPr algn="just"/>
            <a:endParaRPr lang="en-US" dirty="0">
              <a:solidFill>
                <a:srgbClr val="000000"/>
              </a:solidFill>
              <a:latin typeface="Nunito" pitchFamily="2" charset="0"/>
            </a:endParaRPr>
          </a:p>
          <a:p>
            <a:pPr algn="just"/>
            <a:r>
              <a:rPr lang="en-US" b="0" i="0" dirty="0">
                <a:solidFill>
                  <a:srgbClr val="000000"/>
                </a:solidFill>
                <a:effectLst/>
                <a:latin typeface="Nunito" pitchFamily="2" charset="0"/>
              </a:rPr>
              <a:t>Here are the preventive measures to protect devices against backdoor attacks:</a:t>
            </a:r>
          </a:p>
          <a:p>
            <a:pPr marL="285750" indent="-285750" algn="just">
              <a:buFont typeface="Arial" panose="020B0604020202020204" pitchFamily="34" charset="0"/>
              <a:buChar char="•"/>
            </a:pPr>
            <a:r>
              <a:rPr lang="en-IN" b="0" i="0" dirty="0">
                <a:effectLst/>
                <a:latin typeface="Heebo" pitchFamily="2" charset="-79"/>
                <a:cs typeface="Heebo" pitchFamily="2" charset="-79"/>
              </a:rPr>
              <a:t>Change the Default Password</a:t>
            </a:r>
          </a:p>
          <a:p>
            <a:pPr marL="285750" indent="-285750" algn="just">
              <a:buFont typeface="Arial" panose="020B0604020202020204" pitchFamily="34" charset="0"/>
              <a:buChar char="•"/>
            </a:pPr>
            <a:r>
              <a:rPr lang="en-IN" b="0" i="0" dirty="0">
                <a:effectLst/>
                <a:latin typeface="Heebo" pitchFamily="2" charset="-79"/>
                <a:cs typeface="Heebo" pitchFamily="2" charset="-79"/>
              </a:rPr>
              <a:t>Monitor Network</a:t>
            </a:r>
          </a:p>
          <a:p>
            <a:pPr marL="285750" indent="-285750" algn="just">
              <a:buFont typeface="Arial" panose="020B0604020202020204" pitchFamily="34" charset="0"/>
              <a:buChar char="•"/>
            </a:pPr>
            <a:r>
              <a:rPr lang="en-IN" b="0" i="0" dirty="0">
                <a:effectLst/>
                <a:latin typeface="Heebo" pitchFamily="2" charset="-79"/>
                <a:cs typeface="Heebo" pitchFamily="2" charset="-79"/>
              </a:rPr>
              <a:t>Keep Firewall ON</a:t>
            </a:r>
          </a:p>
          <a:p>
            <a:pPr marL="285750" indent="-285750" algn="just">
              <a:buFont typeface="Arial" panose="020B0604020202020204" pitchFamily="34" charset="0"/>
              <a:buChar char="•"/>
            </a:pPr>
            <a:r>
              <a:rPr lang="en-US" b="0" i="0" dirty="0">
                <a:effectLst/>
                <a:latin typeface="Heebo" pitchFamily="2" charset="-79"/>
                <a:cs typeface="Heebo" pitchFamily="2" charset="-79"/>
              </a:rPr>
              <a:t>Monitor Apps and Extensions Installation</a:t>
            </a:r>
          </a:p>
          <a:p>
            <a:pPr algn="just"/>
            <a:endParaRPr lang="en-IN" b="0" i="0" dirty="0">
              <a:effectLst/>
              <a:latin typeface="Heebo" pitchFamily="2" charset="-79"/>
              <a:cs typeface="Heebo" pitchFamily="2" charset="-79"/>
            </a:endParaRPr>
          </a:p>
          <a:p>
            <a:pPr marL="285750" indent="-285750" algn="just">
              <a:buFont typeface="Arial" panose="020B0604020202020204" pitchFamily="34" charset="0"/>
              <a:buChar char="•"/>
            </a:pPr>
            <a:endParaRPr lang="en-US" b="0" i="0" dirty="0">
              <a:solidFill>
                <a:srgbClr val="000000"/>
              </a:solidFill>
              <a:effectLst/>
              <a:latin typeface="Nunito" pitchFamily="2" charset="0"/>
            </a:endParaRPr>
          </a:p>
        </p:txBody>
      </p:sp>
    </p:spTree>
    <p:extLst>
      <p:ext uri="{BB962C8B-B14F-4D97-AF65-F5344CB8AC3E}">
        <p14:creationId xmlns:p14="http://schemas.microsoft.com/office/powerpoint/2010/main" val="2613652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7200" y="609600"/>
            <a:ext cx="8347075" cy="5878532"/>
          </a:xfrm>
          <a:prstGeom prst="rect">
            <a:avLst/>
          </a:prstGeom>
        </p:spPr>
        <p:txBody>
          <a:bodyPr wrap="square">
            <a:spAutoFit/>
          </a:bodyPr>
          <a:lstStyle/>
          <a:p>
            <a:r>
              <a:rPr lang="en-US" b="1" dirty="0"/>
              <a:t>Steganography</a:t>
            </a:r>
          </a:p>
          <a:p>
            <a:pPr marL="285750" indent="-285750">
              <a:buFont typeface="Wingdings" pitchFamily="2" charset="2"/>
              <a:buChar char="Ø"/>
            </a:pPr>
            <a:r>
              <a:rPr lang="en-US" sz="1600" dirty="0"/>
              <a:t>It is a method that attempts to hide the existence of a message or communication. </a:t>
            </a:r>
          </a:p>
          <a:p>
            <a:pPr marL="285750" indent="-285750">
              <a:buFont typeface="Wingdings" pitchFamily="2" charset="2"/>
              <a:buChar char="Ø"/>
            </a:pPr>
            <a:r>
              <a:rPr lang="en-US" sz="1600" dirty="0"/>
              <a:t>The word “steganography” comes from the two Greek words: </a:t>
            </a:r>
            <a:r>
              <a:rPr lang="en-US" sz="1600" i="1" dirty="0" err="1"/>
              <a:t>steganos</a:t>
            </a:r>
            <a:r>
              <a:rPr lang="en-US" sz="1600" dirty="0"/>
              <a:t> meaning “covered” and </a:t>
            </a:r>
            <a:r>
              <a:rPr lang="en-US" sz="1600" i="1" dirty="0" err="1"/>
              <a:t>graphein</a:t>
            </a:r>
            <a:r>
              <a:rPr lang="en-US" sz="1600" i="1" dirty="0"/>
              <a:t> </a:t>
            </a:r>
            <a:r>
              <a:rPr lang="en-US" sz="1600" dirty="0"/>
              <a:t>meaning “to write” that means “concealed writing.”</a:t>
            </a:r>
          </a:p>
          <a:p>
            <a:pPr marL="285750" indent="-285750">
              <a:buFont typeface="Wingdings" pitchFamily="2" charset="2"/>
              <a:buChar char="Ø"/>
            </a:pPr>
            <a:r>
              <a:rPr lang="en-US" sz="1600" dirty="0"/>
              <a:t>The different names for steganography are data hiding, information hiding and digital watermarking.	</a:t>
            </a:r>
          </a:p>
          <a:p>
            <a:pPr marL="285750" indent="-285750">
              <a:buFont typeface="Wingdings" pitchFamily="2" charset="2"/>
              <a:buChar char="Ø"/>
            </a:pPr>
            <a:endParaRPr lang="en-US" sz="1600"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Steganalysis</a:t>
            </a:r>
          </a:p>
          <a:p>
            <a:pPr marL="285750" indent="-285750">
              <a:buFont typeface="Wingdings" pitchFamily="2" charset="2"/>
              <a:buChar char="Ø"/>
            </a:pPr>
            <a:r>
              <a:rPr lang="en-US" sz="1600" dirty="0" err="1"/>
              <a:t>Steganalysis</a:t>
            </a:r>
            <a:r>
              <a:rPr lang="en-US" sz="1600" dirty="0"/>
              <a:t> is the art and science of detecting messages that are hidden in images, audio/video files using steganography. </a:t>
            </a:r>
          </a:p>
          <a:p>
            <a:pPr marL="285750" indent="-285750">
              <a:buFont typeface="Wingdings" pitchFamily="2" charset="2"/>
              <a:buChar char="Ø"/>
            </a:pPr>
            <a:r>
              <a:rPr lang="en-US" sz="1600" dirty="0"/>
              <a:t>Automated tools are used to detect such </a:t>
            </a:r>
            <a:r>
              <a:rPr lang="en-US" sz="1600" dirty="0" err="1"/>
              <a:t>steganographed</a:t>
            </a:r>
            <a:r>
              <a:rPr lang="en-US" sz="1600" dirty="0"/>
              <a:t> data/information hidden in the image and audio and/or video files. </a:t>
            </a:r>
          </a:p>
        </p:txBody>
      </p:sp>
      <p:pic>
        <p:nvPicPr>
          <p:cNvPr id="4" name="Picture 3">
            <a:extLst>
              <a:ext uri="{FF2B5EF4-FFF2-40B4-BE49-F238E27FC236}">
                <a16:creationId xmlns:a16="http://schemas.microsoft.com/office/drawing/2014/main" id="{1CC0D2F7-1C8E-3B95-E39B-2F5FE67CA6FF}"/>
              </a:ext>
            </a:extLst>
          </p:cNvPr>
          <p:cNvPicPr>
            <a:picLocks noChangeAspect="1"/>
          </p:cNvPicPr>
          <p:nvPr/>
        </p:nvPicPr>
        <p:blipFill>
          <a:blip r:embed="rId3"/>
          <a:stretch>
            <a:fillRect/>
          </a:stretch>
        </p:blipFill>
        <p:spPr>
          <a:xfrm>
            <a:off x="614362" y="2209800"/>
            <a:ext cx="8189913" cy="2133600"/>
          </a:xfrm>
          <a:prstGeom prst="rect">
            <a:avLst/>
          </a:prstGeom>
        </p:spPr>
      </p:pic>
      <p:pic>
        <p:nvPicPr>
          <p:cNvPr id="8" name="Picture 7">
            <a:extLst>
              <a:ext uri="{FF2B5EF4-FFF2-40B4-BE49-F238E27FC236}">
                <a16:creationId xmlns:a16="http://schemas.microsoft.com/office/drawing/2014/main" id="{CE6B04ED-4961-28B8-59A9-4F448107A251}"/>
              </a:ext>
            </a:extLst>
          </p:cNvPr>
          <p:cNvPicPr>
            <a:picLocks noChangeAspect="1"/>
          </p:cNvPicPr>
          <p:nvPr/>
        </p:nvPicPr>
        <p:blipFill>
          <a:blip r:embed="rId4"/>
          <a:stretch>
            <a:fillRect/>
          </a:stretch>
        </p:blipFill>
        <p:spPr>
          <a:xfrm>
            <a:off x="614361" y="4267200"/>
            <a:ext cx="8189913" cy="838200"/>
          </a:xfrm>
          <a:prstGeom prst="rect">
            <a:avLst/>
          </a:prstGeom>
        </p:spPr>
      </p:pic>
    </p:spTree>
    <p:extLst>
      <p:ext uri="{BB962C8B-B14F-4D97-AF65-F5344CB8AC3E}">
        <p14:creationId xmlns:p14="http://schemas.microsoft.com/office/powerpoint/2010/main" val="34139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9E4881-3F19-FBAE-2B4C-1FC27CABFE2A}"/>
              </a:ext>
            </a:extLst>
          </p:cNvPr>
          <p:cNvSpPr txBox="1"/>
          <p:nvPr/>
        </p:nvSpPr>
        <p:spPr>
          <a:xfrm>
            <a:off x="609600" y="607608"/>
            <a:ext cx="7772400" cy="3185487"/>
          </a:xfrm>
          <a:prstGeom prst="rect">
            <a:avLst/>
          </a:prstGeom>
          <a:noFill/>
        </p:spPr>
        <p:txBody>
          <a:bodyPr wrap="square">
            <a:spAutoFit/>
          </a:bodyPr>
          <a:lstStyle/>
          <a:p>
            <a:r>
              <a:rPr lang="en-US" b="1" dirty="0"/>
              <a:t>DoS and DDoS Attacks</a:t>
            </a:r>
          </a:p>
          <a:p>
            <a:pPr marL="285750" indent="-285750">
              <a:buFont typeface="Wingdings" pitchFamily="2" charset="2"/>
              <a:buChar char="Ø"/>
            </a:pPr>
            <a:r>
              <a:rPr lang="en-US" sz="1600" dirty="0"/>
              <a:t>A denial-of-service attack (DoS attack) or distributed denial-of-service attack (DDoS attack) is an attempt to make a computer resource unavailable to its intended users.</a:t>
            </a:r>
          </a:p>
          <a:p>
            <a:endParaRPr lang="en-US" sz="500" dirty="0"/>
          </a:p>
          <a:p>
            <a:r>
              <a:rPr lang="en-US" b="1" dirty="0"/>
              <a:t>DoS Attacks</a:t>
            </a:r>
          </a:p>
          <a:p>
            <a:pPr marL="285750" indent="-285750">
              <a:buFont typeface="Wingdings" pitchFamily="2" charset="2"/>
              <a:buChar char="Ø"/>
            </a:pPr>
            <a:r>
              <a:rPr lang="en-US" sz="1600" dirty="0"/>
              <a:t>The attacker floods the bandwidth of the victim’s network or fills his E-Mail box with Spam mail depriving him of the services he is entitled to access or provide. </a:t>
            </a:r>
          </a:p>
          <a:p>
            <a:pPr marL="285750" indent="-285750">
              <a:buFont typeface="Wingdings" pitchFamily="2" charset="2"/>
              <a:buChar char="Ø"/>
            </a:pPr>
            <a:r>
              <a:rPr lang="en-US" sz="1600" dirty="0"/>
              <a:t>The goal of DoS is not to gain unauthorized access to systems or data, but to prevent intended users (i.e., legitimate users) of a service from using it. </a:t>
            </a:r>
          </a:p>
          <a:p>
            <a:pPr lvl="1"/>
            <a:r>
              <a:rPr lang="en-US" sz="1600" b="1" dirty="0"/>
              <a:t>1. </a:t>
            </a:r>
            <a:r>
              <a:rPr lang="en-US" sz="1600" dirty="0"/>
              <a:t>Flood a network with traffic, thereby preventing legitimate network traffic.</a:t>
            </a:r>
          </a:p>
          <a:p>
            <a:pPr lvl="1"/>
            <a:r>
              <a:rPr lang="en-US" sz="1600" b="1" dirty="0"/>
              <a:t>2. </a:t>
            </a:r>
            <a:r>
              <a:rPr lang="en-US" sz="1600" dirty="0"/>
              <a:t>Disrupt connections between two systems, thereby preventing access to a service.</a:t>
            </a:r>
          </a:p>
          <a:p>
            <a:pPr lvl="1"/>
            <a:r>
              <a:rPr lang="en-US" sz="1600" b="1" dirty="0"/>
              <a:t>3. </a:t>
            </a:r>
            <a:r>
              <a:rPr lang="en-US" sz="1600" dirty="0"/>
              <a:t>Prevent a particular individual from accessing a service.</a:t>
            </a:r>
          </a:p>
          <a:p>
            <a:pPr lvl="1"/>
            <a:r>
              <a:rPr lang="en-US" sz="1600" b="1" dirty="0"/>
              <a:t>4. </a:t>
            </a:r>
            <a:r>
              <a:rPr lang="en-US" sz="1600" dirty="0"/>
              <a:t>Disrupt service to a specific system or person.</a:t>
            </a:r>
            <a:endParaRPr lang="en-IN" dirty="0"/>
          </a:p>
        </p:txBody>
      </p:sp>
    </p:spTree>
    <p:extLst>
      <p:ext uri="{BB962C8B-B14F-4D97-AF65-F5344CB8AC3E}">
        <p14:creationId xmlns:p14="http://schemas.microsoft.com/office/powerpoint/2010/main" val="717339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BB9A87-BC84-6DC7-F3E3-A69870A6A118}"/>
              </a:ext>
            </a:extLst>
          </p:cNvPr>
          <p:cNvPicPr>
            <a:picLocks noChangeAspect="1"/>
          </p:cNvPicPr>
          <p:nvPr/>
        </p:nvPicPr>
        <p:blipFill>
          <a:blip r:embed="rId2"/>
          <a:stretch>
            <a:fillRect/>
          </a:stretch>
        </p:blipFill>
        <p:spPr>
          <a:xfrm>
            <a:off x="457199" y="990600"/>
            <a:ext cx="8001001" cy="1471776"/>
          </a:xfrm>
          <a:prstGeom prst="rect">
            <a:avLst/>
          </a:prstGeom>
        </p:spPr>
      </p:pic>
      <p:pic>
        <p:nvPicPr>
          <p:cNvPr id="6" name="Picture 5">
            <a:extLst>
              <a:ext uri="{FF2B5EF4-FFF2-40B4-BE49-F238E27FC236}">
                <a16:creationId xmlns:a16="http://schemas.microsoft.com/office/drawing/2014/main" id="{956F4BE2-23F5-9B8B-A4EA-453BAB63BEE8}"/>
              </a:ext>
            </a:extLst>
          </p:cNvPr>
          <p:cNvPicPr>
            <a:picLocks noChangeAspect="1"/>
          </p:cNvPicPr>
          <p:nvPr/>
        </p:nvPicPr>
        <p:blipFill>
          <a:blip r:embed="rId3"/>
          <a:stretch>
            <a:fillRect/>
          </a:stretch>
        </p:blipFill>
        <p:spPr>
          <a:xfrm>
            <a:off x="533400" y="2600228"/>
            <a:ext cx="8153400" cy="3952972"/>
          </a:xfrm>
          <a:prstGeom prst="rect">
            <a:avLst/>
          </a:prstGeom>
        </p:spPr>
      </p:pic>
    </p:spTree>
    <p:extLst>
      <p:ext uri="{BB962C8B-B14F-4D97-AF65-F5344CB8AC3E}">
        <p14:creationId xmlns:p14="http://schemas.microsoft.com/office/powerpoint/2010/main" val="25000283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80999" y="197614"/>
            <a:ext cx="8423275" cy="6355586"/>
          </a:xfrm>
          <a:prstGeom prst="rect">
            <a:avLst/>
          </a:prstGeom>
        </p:spPr>
        <p:txBody>
          <a:bodyPr wrap="square">
            <a:spAutoFit/>
          </a:bodyPr>
          <a:lstStyle/>
          <a:p>
            <a:r>
              <a:rPr lang="en-US" sz="1600" b="1" dirty="0" err="1"/>
              <a:t>DDoS</a:t>
            </a:r>
            <a:r>
              <a:rPr lang="en-US" sz="1600" b="1" dirty="0"/>
              <a:t> Attacks</a:t>
            </a:r>
          </a:p>
          <a:p>
            <a:pPr marL="285750" indent="-285750">
              <a:buFont typeface="Wingdings" pitchFamily="2" charset="2"/>
              <a:buChar char="Ø"/>
            </a:pPr>
            <a:r>
              <a:rPr lang="en-US" sz="1500" dirty="0"/>
              <a:t>In a </a:t>
            </a:r>
            <a:r>
              <a:rPr lang="en-US" sz="1500" dirty="0" err="1"/>
              <a:t>DDoS</a:t>
            </a:r>
            <a:r>
              <a:rPr lang="en-US" sz="1500" dirty="0"/>
              <a:t> attack, an attacker may use your computer to attack another computer. </a:t>
            </a:r>
          </a:p>
          <a:p>
            <a:pPr marL="285750" indent="-285750">
              <a:buFont typeface="Wingdings" pitchFamily="2" charset="2"/>
              <a:buChar char="Ø"/>
            </a:pPr>
            <a:r>
              <a:rPr lang="en-US" sz="1500" dirty="0"/>
              <a:t>By taking advantage of security vulnerabilities or weaknesses, an attacker could take control of your computer. </a:t>
            </a:r>
          </a:p>
          <a:p>
            <a:pPr marL="285750" indent="-285750">
              <a:buFont typeface="Wingdings" pitchFamily="2" charset="2"/>
              <a:buChar char="Ø"/>
            </a:pPr>
            <a:r>
              <a:rPr lang="en-US" sz="1500" dirty="0"/>
              <a:t>He/she could then force your computer to send huge amounts of data to a website or send Spam to particular E-Mail addresses. </a:t>
            </a:r>
          </a:p>
          <a:p>
            <a:pPr marL="285750" indent="-285750">
              <a:buFont typeface="Wingdings" pitchFamily="2" charset="2"/>
              <a:buChar char="Ø"/>
            </a:pPr>
            <a:r>
              <a:rPr lang="en-US" sz="1500" dirty="0"/>
              <a:t>A </a:t>
            </a:r>
            <a:r>
              <a:rPr lang="en-US" sz="1500" dirty="0" err="1"/>
              <a:t>DDoS</a:t>
            </a:r>
            <a:r>
              <a:rPr lang="en-US" sz="1500" dirty="0"/>
              <a:t> attack is a distributed </a:t>
            </a:r>
            <a:r>
              <a:rPr lang="en-US" sz="1500" dirty="0" err="1"/>
              <a:t>DoS</a:t>
            </a:r>
            <a:r>
              <a:rPr lang="en-US" sz="1500" dirty="0"/>
              <a:t> wherein a large number of zombie systems are synchronized to attack a particular system. The zombie systems are called “secondary victims” and the main target is called “primary victim.”</a:t>
            </a:r>
          </a:p>
          <a:p>
            <a:pPr marL="285750" indent="-285750">
              <a:buFont typeface="Wingdings" pitchFamily="2" charset="2"/>
              <a:buChar char="Ø"/>
            </a:pPr>
            <a:r>
              <a:rPr lang="en-US" sz="1500" dirty="0" err="1"/>
              <a:t>DDoS</a:t>
            </a:r>
            <a:r>
              <a:rPr lang="en-US" sz="1500" dirty="0"/>
              <a:t> attacks involves hardcoding the target IP address prior to release of the malware, hence no further interaction is necessary to launch the attack. </a:t>
            </a:r>
          </a:p>
          <a:p>
            <a:pPr marL="285750" indent="-285750">
              <a:buFont typeface="Wingdings" pitchFamily="2" charset="2"/>
              <a:buChar char="Ø"/>
            </a:pPr>
            <a:r>
              <a:rPr lang="en-US" sz="1500" dirty="0"/>
              <a:t>A system may also be compromised with a Trojan, allowing the attacker to download a zombie agent. </a:t>
            </a:r>
          </a:p>
          <a:p>
            <a:r>
              <a:rPr lang="en-US" sz="1600" b="1" dirty="0"/>
              <a:t>How to Protect from </a:t>
            </a:r>
            <a:r>
              <a:rPr lang="en-US" sz="1600" b="1" dirty="0" err="1"/>
              <a:t>DoS</a:t>
            </a:r>
            <a:r>
              <a:rPr lang="en-US" sz="1600" b="1" dirty="0"/>
              <a:t>/</a:t>
            </a:r>
            <a:r>
              <a:rPr lang="en-US" sz="1600" b="1" dirty="0" err="1"/>
              <a:t>DDoS</a:t>
            </a:r>
            <a:r>
              <a:rPr lang="en-US" sz="1600" b="1" dirty="0"/>
              <a:t> Attacks</a:t>
            </a:r>
          </a:p>
          <a:p>
            <a:r>
              <a:rPr lang="en-US" sz="1500" dirty="0"/>
              <a:t>1. Implement router filters. </a:t>
            </a:r>
          </a:p>
          <a:p>
            <a:r>
              <a:rPr lang="en-US" sz="1500" dirty="0"/>
              <a:t>2. If such filters are available for your system, install patches to guard against TCP SYN flooding.</a:t>
            </a:r>
          </a:p>
          <a:p>
            <a:r>
              <a:rPr lang="en-US" sz="1500" dirty="0"/>
              <a:t>3. Disable any unused or inessential network service. </a:t>
            </a:r>
          </a:p>
          <a:p>
            <a:r>
              <a:rPr lang="en-US" sz="1500" dirty="0"/>
              <a:t>4. Enable quota systems on your OS if they are available.</a:t>
            </a:r>
          </a:p>
          <a:p>
            <a:r>
              <a:rPr lang="en-US" sz="1500" dirty="0"/>
              <a:t>5. Observe your system’s performance and establish baselines for ordinary activity</a:t>
            </a:r>
          </a:p>
          <a:p>
            <a:r>
              <a:rPr lang="en-US" sz="1500" dirty="0"/>
              <a:t>6. Routinely examine your physical security with regard to your current needs.</a:t>
            </a:r>
          </a:p>
          <a:p>
            <a:r>
              <a:rPr lang="en-US" sz="1500" dirty="0"/>
              <a:t>7. Use Tripwire or a similar tool to detect changes in configuration information or other files.</a:t>
            </a:r>
          </a:p>
          <a:p>
            <a:r>
              <a:rPr lang="en-US" sz="1500" dirty="0"/>
              <a:t>8. Invest in and maintain “hot spares” – machines that can be placed into service quickly if a similar machine is disabled.</a:t>
            </a:r>
          </a:p>
          <a:p>
            <a:r>
              <a:rPr lang="en-US" sz="1500" dirty="0"/>
              <a:t>9. Invest in redundant and fault-tolerant network configurations.</a:t>
            </a:r>
          </a:p>
          <a:p>
            <a:r>
              <a:rPr lang="en-US" sz="1500" dirty="0"/>
              <a:t>10. Establish and maintain regular backup schedules and policies, particularly for important configuration information.</a:t>
            </a:r>
          </a:p>
          <a:p>
            <a:r>
              <a:rPr lang="en-US" sz="1500" dirty="0"/>
              <a:t>11. Establish and maintain appropriate password policies, especially access to highly privileged accounts such as Unix root or Microsoft Windows NT Administrator.</a:t>
            </a:r>
          </a:p>
        </p:txBody>
      </p:sp>
    </p:spTree>
    <p:extLst>
      <p:ext uri="{BB962C8B-B14F-4D97-AF65-F5344CB8AC3E}">
        <p14:creationId xmlns:p14="http://schemas.microsoft.com/office/powerpoint/2010/main" val="30934181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33401" y="715863"/>
            <a:ext cx="8153400" cy="5262979"/>
          </a:xfrm>
          <a:prstGeom prst="rect">
            <a:avLst/>
          </a:prstGeom>
        </p:spPr>
        <p:txBody>
          <a:bodyPr wrap="square">
            <a:spAutoFit/>
          </a:bodyPr>
          <a:lstStyle/>
          <a:p>
            <a:endParaRPr lang="en-US" sz="1600" dirty="0"/>
          </a:p>
          <a:p>
            <a:r>
              <a:rPr lang="en-US" sz="1600" b="1" dirty="0"/>
              <a:t>SQL Injection</a:t>
            </a:r>
          </a:p>
          <a:p>
            <a:pPr marL="285750" indent="-285750">
              <a:buFont typeface="Wingdings" pitchFamily="2" charset="2"/>
              <a:buChar char="Ø"/>
            </a:pPr>
            <a:r>
              <a:rPr lang="en-US" sz="1600" dirty="0"/>
              <a:t>SQL stands for Structured Query Language. SQL lets you access and manipulate databases</a:t>
            </a:r>
            <a:r>
              <a:rPr lang="en-US" sz="1600" b="0" i="0" dirty="0">
                <a:solidFill>
                  <a:srgbClr val="202124"/>
                </a:solidFill>
                <a:effectLst/>
                <a:latin typeface="arial" panose="020B0604020202020204" pitchFamily="34" charset="0"/>
              </a:rPr>
              <a:t>. </a:t>
            </a:r>
            <a:endParaRPr lang="en-US" sz="1600" b="1" dirty="0"/>
          </a:p>
          <a:p>
            <a:pPr marL="285750" indent="-285750">
              <a:buFont typeface="Wingdings" pitchFamily="2" charset="2"/>
              <a:buChar char="Ø"/>
            </a:pPr>
            <a:r>
              <a:rPr lang="en-US" sz="1600" dirty="0"/>
              <a:t>SQL injection is a code injection technique that exploits a security vulnerability occurring in the database layer of an application. </a:t>
            </a:r>
          </a:p>
          <a:p>
            <a:pPr marL="285750" indent="-285750">
              <a:buFont typeface="Wingdings" pitchFamily="2" charset="2"/>
              <a:buChar char="Ø"/>
            </a:pPr>
            <a:r>
              <a:rPr lang="en-US" sz="1600" dirty="0"/>
              <a:t>The vulnerability is present when user input is either filtered incorrectly for string literal escape characters embedded in SQL statements or user input is not strongly typed and thereby unexpectedly executed.</a:t>
            </a:r>
          </a:p>
          <a:p>
            <a:pPr marL="285750" indent="-285750">
              <a:buFont typeface="Wingdings" pitchFamily="2" charset="2"/>
              <a:buChar char="Ø"/>
            </a:pPr>
            <a:r>
              <a:rPr lang="en-US" sz="1600" dirty="0"/>
              <a:t>Attackers target the SQL servers – common database servers used by many organizations to store confidential data. </a:t>
            </a:r>
          </a:p>
          <a:p>
            <a:pPr marL="285750" indent="-285750">
              <a:buFont typeface="Wingdings" pitchFamily="2" charset="2"/>
              <a:buChar char="Ø"/>
            </a:pPr>
            <a:r>
              <a:rPr lang="en-US" sz="1600" dirty="0"/>
              <a:t>During an SQL injection attack, Malicious Code is inserted into a web form field or the website’s code to make a system execute a command shell or other arbitrary commands. </a:t>
            </a:r>
          </a:p>
          <a:p>
            <a:pPr marL="285750" indent="-285750">
              <a:buFont typeface="Wingdings" pitchFamily="2" charset="2"/>
              <a:buChar char="Ø"/>
            </a:pPr>
            <a:r>
              <a:rPr lang="en-US" sz="1600" dirty="0"/>
              <a:t>Just as a legitimate user enters queries and additions to the SQL database via a web form, the attacker can insert commands to the SQL server through the same web form field. </a:t>
            </a:r>
          </a:p>
          <a:p>
            <a:endParaRPr lang="en-US" sz="1600" b="1" i="1" dirty="0"/>
          </a:p>
          <a:p>
            <a:r>
              <a:rPr lang="en-US" sz="1600" b="1" i="1" dirty="0"/>
              <a:t>Blind SQL Injection</a:t>
            </a:r>
          </a:p>
          <a:p>
            <a:pPr marL="285750" indent="-285750">
              <a:buFont typeface="Wingdings" pitchFamily="2" charset="2"/>
              <a:buChar char="Ø"/>
            </a:pPr>
            <a:r>
              <a:rPr lang="en-US" sz="1600" dirty="0"/>
              <a:t>Blind SQL injection is used when a web application is vulnerable to an SQL injection but the results of the injection are not visible to the attacker. </a:t>
            </a:r>
          </a:p>
          <a:p>
            <a:pPr marL="285750" indent="-285750">
              <a:buFont typeface="Wingdings" pitchFamily="2" charset="2"/>
              <a:buChar char="Ø"/>
            </a:pPr>
            <a:r>
              <a:rPr lang="en-US" sz="1600" dirty="0"/>
              <a:t>The page with the vulnerability may not be the one that displays data; however, it will display differently depending on the results of a logical statement injected into the legitimate SQL statement called for that page. </a:t>
            </a:r>
          </a:p>
        </p:txBody>
      </p:sp>
    </p:spTree>
    <p:extLst>
      <p:ext uri="{BB962C8B-B14F-4D97-AF65-F5344CB8AC3E}">
        <p14:creationId xmlns:p14="http://schemas.microsoft.com/office/powerpoint/2010/main" val="3646522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7200" y="758309"/>
            <a:ext cx="8229600" cy="5109091"/>
          </a:xfrm>
          <a:prstGeom prst="rect">
            <a:avLst/>
          </a:prstGeom>
        </p:spPr>
        <p:txBody>
          <a:bodyPr wrap="square">
            <a:spAutoFit/>
          </a:bodyPr>
          <a:lstStyle/>
          <a:p>
            <a:r>
              <a:rPr lang="en-US" sz="1600" dirty="0"/>
              <a:t>Using SQL injections, attackers can:</a:t>
            </a:r>
          </a:p>
          <a:p>
            <a:r>
              <a:rPr lang="en-US" sz="1600" b="1" dirty="0"/>
              <a:t>1. </a:t>
            </a:r>
            <a:r>
              <a:rPr lang="en-US" sz="1600" dirty="0"/>
              <a:t>Obtain some basic information if the purpose of the attack is reconnaissance</a:t>
            </a:r>
          </a:p>
          <a:p>
            <a:r>
              <a:rPr lang="en-US" sz="1600" b="1" dirty="0"/>
              <a:t>2. </a:t>
            </a:r>
            <a:r>
              <a:rPr lang="en-US" sz="1600" dirty="0"/>
              <a:t>May gain access to the database by obtaining username and their password</a:t>
            </a:r>
          </a:p>
          <a:p>
            <a:r>
              <a:rPr lang="en-US" sz="1600" b="1" dirty="0"/>
              <a:t>3. </a:t>
            </a:r>
            <a:r>
              <a:rPr lang="en-US" sz="1600" dirty="0"/>
              <a:t>Add new data to the database</a:t>
            </a:r>
          </a:p>
          <a:p>
            <a:r>
              <a:rPr lang="en-US" sz="1600" b="1" dirty="0"/>
              <a:t>4. </a:t>
            </a:r>
            <a:r>
              <a:rPr lang="en-US" sz="1600" dirty="0"/>
              <a:t>Modify data currently in the database</a:t>
            </a:r>
          </a:p>
          <a:p>
            <a:endParaRPr lang="en-US" sz="1600" b="1" dirty="0"/>
          </a:p>
          <a:p>
            <a:r>
              <a:rPr lang="en-US" sz="1600" b="1" dirty="0"/>
              <a:t>How to Prevent SQL Injection Attacks</a:t>
            </a:r>
          </a:p>
          <a:p>
            <a:r>
              <a:rPr lang="en-US" sz="1600" dirty="0"/>
              <a:t>SQL injection attacks occur due to poor website administration and coding. The following steps can be taken to prevent SQL injection.</a:t>
            </a:r>
          </a:p>
          <a:p>
            <a:endParaRPr lang="en-US" sz="600" dirty="0"/>
          </a:p>
          <a:p>
            <a:pPr marL="685800" lvl="1" indent="-228600">
              <a:buAutoNum type="arabicPeriod"/>
            </a:pPr>
            <a:r>
              <a:rPr lang="en-US" sz="1600" b="1" dirty="0"/>
              <a:t>Input validation</a:t>
            </a:r>
          </a:p>
          <a:p>
            <a:pPr marL="685800" lvl="1" indent="-228600">
              <a:buAutoNum type="arabicPeriod"/>
            </a:pPr>
            <a:r>
              <a:rPr lang="en-US" sz="1600" b="1" dirty="0"/>
              <a:t>Modify error reports</a:t>
            </a:r>
          </a:p>
          <a:p>
            <a:pPr lvl="1"/>
            <a:r>
              <a:rPr lang="en-US" sz="1600" b="1" dirty="0"/>
              <a:t>3. Other preventions</a:t>
            </a:r>
          </a:p>
          <a:p>
            <a:pPr marL="285750" indent="-285750">
              <a:buFont typeface="Wingdings" pitchFamily="2" charset="2"/>
              <a:buChar char="Ø"/>
            </a:pPr>
            <a:r>
              <a:rPr lang="en-US" sz="1600" dirty="0"/>
              <a:t>The default system accounts for SQL server 2000 should never be used.</a:t>
            </a:r>
          </a:p>
          <a:p>
            <a:pPr marL="285750" indent="-285750">
              <a:buFont typeface="Wingdings" pitchFamily="2" charset="2"/>
              <a:buChar char="Ø"/>
            </a:pPr>
            <a:r>
              <a:rPr lang="en-US" sz="1600" dirty="0"/>
              <a:t>Isolate database server and web server. Both should reside on different machines.</a:t>
            </a:r>
          </a:p>
          <a:p>
            <a:pPr marL="285750" indent="-285750">
              <a:buFont typeface="Wingdings" pitchFamily="2" charset="2"/>
              <a:buChar char="Ø"/>
            </a:pPr>
            <a:r>
              <a:rPr lang="en-US" sz="1600" dirty="0"/>
              <a:t>Most often attackers may make use of several extended stored procedures such as </a:t>
            </a:r>
            <a:r>
              <a:rPr lang="en-US" sz="1600" dirty="0" err="1"/>
              <a:t>xp_cmdshell</a:t>
            </a:r>
            <a:r>
              <a:rPr lang="en-US" sz="1600" dirty="0"/>
              <a:t> and </a:t>
            </a:r>
            <a:r>
              <a:rPr lang="en-US" sz="1600" dirty="0" err="1"/>
              <a:t>xp_grantlogin</a:t>
            </a:r>
            <a:r>
              <a:rPr lang="en-US" sz="1600" dirty="0"/>
              <a:t> in SQL injection attacks. In case such extended stored procedures are not used or have unused triggers, stored procedures, user-defined functions, etc., then these should be moved to an isolated server.</a:t>
            </a:r>
          </a:p>
          <a:p>
            <a:endParaRPr lang="en-US" sz="1600" b="1" dirty="0"/>
          </a:p>
          <a:p>
            <a:pPr marL="228600" indent="-228600">
              <a:buAutoNum type="arabicPeriod"/>
            </a:pPr>
            <a:endParaRPr lang="en-US" sz="1600" dirty="0"/>
          </a:p>
        </p:txBody>
      </p:sp>
    </p:spTree>
    <p:extLst>
      <p:ext uri="{BB962C8B-B14F-4D97-AF65-F5344CB8AC3E}">
        <p14:creationId xmlns:p14="http://schemas.microsoft.com/office/powerpoint/2010/main" val="4199312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33400" y="304800"/>
            <a:ext cx="8153400" cy="6032421"/>
          </a:xfrm>
          <a:prstGeom prst="rect">
            <a:avLst/>
          </a:prstGeom>
        </p:spPr>
        <p:txBody>
          <a:bodyPr wrap="square">
            <a:spAutoFit/>
          </a:bodyPr>
          <a:lstStyle/>
          <a:p>
            <a:r>
              <a:rPr lang="en-US" b="1" dirty="0"/>
              <a:t>Buffer Overflow</a:t>
            </a:r>
          </a:p>
          <a:p>
            <a:pPr marL="285750" indent="-285750">
              <a:buFont typeface="Wingdings" pitchFamily="2" charset="2"/>
              <a:buChar char="Ø"/>
            </a:pPr>
            <a:r>
              <a:rPr lang="en-US" sz="1600" dirty="0"/>
              <a:t>Buffer overflow occurs when a program or process tries to store more data in a buffer (temporary data storage area) than it was intended to hold. </a:t>
            </a:r>
          </a:p>
          <a:p>
            <a:pPr marL="285750" indent="-285750">
              <a:buFont typeface="Wingdings" pitchFamily="2" charset="2"/>
              <a:buChar char="Ø"/>
            </a:pPr>
            <a:r>
              <a:rPr lang="en-US" sz="1600" dirty="0"/>
              <a:t>As buffers are created to contain a finite amount of data, the extra information can overflow into adjacent buffers, corrupting or overwriting the valid data held in them. </a:t>
            </a:r>
          </a:p>
          <a:p>
            <a:pPr marL="285750" indent="-285750">
              <a:buFont typeface="Wingdings" pitchFamily="2" charset="2"/>
              <a:buChar char="Ø"/>
            </a:pPr>
            <a:r>
              <a:rPr lang="en-US" sz="1600" dirty="0"/>
              <a:t>Although it may occur accidentally through programming error, buffer overflow is an increasingly common type of security attack on data integrity. </a:t>
            </a:r>
            <a:endParaRPr lang="en-US" sz="1600" b="1" dirty="0"/>
          </a:p>
          <a:p>
            <a:r>
              <a:rPr lang="en-US" b="1" dirty="0"/>
              <a:t>Types of Buffer Overflow</a:t>
            </a:r>
          </a:p>
          <a:p>
            <a:r>
              <a:rPr lang="en-US" i="1" dirty="0"/>
              <a:t>Stack-Based Buffer Overflow</a:t>
            </a:r>
          </a:p>
          <a:p>
            <a:pPr marL="285750" indent="-285750">
              <a:buFont typeface="Wingdings" pitchFamily="2" charset="2"/>
              <a:buChar char="Ø"/>
            </a:pPr>
            <a:r>
              <a:rPr lang="en-US" sz="1600" dirty="0"/>
              <a:t>Stack buffer overflow occurs when a program writes to a memory address on the program’s call stack outside the intended data structure – usually a fixed length buffer.</a:t>
            </a:r>
          </a:p>
          <a:p>
            <a:pPr marL="285750" indent="-285750">
              <a:buFont typeface="Wingdings" pitchFamily="2" charset="2"/>
              <a:buChar char="Ø"/>
            </a:pPr>
            <a:r>
              <a:rPr lang="en-US" sz="1600" dirty="0"/>
              <a:t>The attacker may exploit stack-based buffer overflows to manipulate the program in various ways by overwriting. </a:t>
            </a:r>
          </a:p>
          <a:p>
            <a:r>
              <a:rPr lang="en-US" i="1" dirty="0"/>
              <a:t>NOPs</a:t>
            </a:r>
          </a:p>
          <a:p>
            <a:pPr marL="285750" indent="-285750">
              <a:buFont typeface="Wingdings" pitchFamily="2" charset="2"/>
              <a:buChar char="Ø"/>
            </a:pPr>
            <a:r>
              <a:rPr lang="en-US" sz="1600" dirty="0"/>
              <a:t>NOP or NOOP (no operation performed) is an assembly language which enables the developer to force memory alignment to act as a place holder to be replaced by active instructions later on in program development.</a:t>
            </a:r>
          </a:p>
          <a:p>
            <a:pPr marL="285750" indent="-285750">
              <a:buFont typeface="Wingdings" pitchFamily="2" charset="2"/>
              <a:buChar char="Ø"/>
            </a:pPr>
            <a:r>
              <a:rPr lang="en-US" sz="1600" dirty="0"/>
              <a:t> NOP </a:t>
            </a:r>
            <a:r>
              <a:rPr lang="en-US" sz="1600" dirty="0" err="1"/>
              <a:t>opcode</a:t>
            </a:r>
            <a:r>
              <a:rPr lang="en-US" sz="1600" dirty="0"/>
              <a:t> can be used to form an NOP slide, which allows code to execute when the exact value of the instruction pointer is indeterminate.</a:t>
            </a:r>
          </a:p>
          <a:p>
            <a:endParaRPr lang="en-US" sz="800" i="1" dirty="0"/>
          </a:p>
          <a:p>
            <a:r>
              <a:rPr lang="en-US" i="1" dirty="0"/>
              <a:t>Heap Buffer Overflow</a:t>
            </a:r>
          </a:p>
          <a:p>
            <a:pPr marL="285750" indent="-285750">
              <a:buFont typeface="Wingdings" pitchFamily="2" charset="2"/>
              <a:buChar char="Ø"/>
            </a:pPr>
            <a:r>
              <a:rPr lang="en-US" sz="1600" dirty="0"/>
              <a:t>Heap buffer overflow occurs in the heap data area when an application copies more data into a buffer than the buffer was designed to contain.</a:t>
            </a:r>
          </a:p>
          <a:p>
            <a:endParaRPr lang="en-US" sz="1600" dirty="0"/>
          </a:p>
        </p:txBody>
      </p:sp>
    </p:spTree>
    <p:extLst>
      <p:ext uri="{BB962C8B-B14F-4D97-AF65-F5344CB8AC3E}">
        <p14:creationId xmlns:p14="http://schemas.microsoft.com/office/powerpoint/2010/main" val="1144056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33400" y="304800"/>
            <a:ext cx="8270875" cy="4493538"/>
          </a:xfrm>
          <a:prstGeom prst="rect">
            <a:avLst/>
          </a:prstGeom>
        </p:spPr>
        <p:txBody>
          <a:bodyPr wrap="square">
            <a:spAutoFit/>
          </a:bodyPr>
          <a:lstStyle/>
          <a:p>
            <a:endParaRPr lang="en-US" sz="900" b="1" dirty="0"/>
          </a:p>
          <a:p>
            <a:r>
              <a:rPr lang="en-US" b="1" dirty="0"/>
              <a:t>How to Minimize Buffer Overflow</a:t>
            </a:r>
          </a:p>
          <a:p>
            <a:r>
              <a:rPr lang="en-US" sz="1600" dirty="0"/>
              <a:t>The following methods will definitely help to minimize such attacks:</a:t>
            </a:r>
          </a:p>
          <a:p>
            <a:pPr marL="685800" lvl="1" indent="-228600">
              <a:buAutoNum type="arabicPeriod"/>
            </a:pPr>
            <a:r>
              <a:rPr lang="en-US" sz="1600" dirty="0"/>
              <a:t>Assessment of secure code manually</a:t>
            </a:r>
          </a:p>
          <a:p>
            <a:pPr marL="685800" lvl="1" indent="-228600">
              <a:buAutoNum type="arabicPeriod"/>
            </a:pPr>
            <a:r>
              <a:rPr lang="en-US" sz="1600" dirty="0"/>
              <a:t>Disable stack execution</a:t>
            </a:r>
          </a:p>
          <a:p>
            <a:pPr marL="685800" lvl="1" indent="-228600">
              <a:buAutoNum type="arabicPeriod"/>
            </a:pPr>
            <a:r>
              <a:rPr lang="en-US" sz="1600" dirty="0"/>
              <a:t>Compiler tools</a:t>
            </a:r>
          </a:p>
          <a:p>
            <a:pPr marL="685800" lvl="1" indent="-228600">
              <a:buAutoNum type="arabicPeriod"/>
            </a:pPr>
            <a:r>
              <a:rPr lang="en-US" sz="1600" dirty="0"/>
              <a:t>Dynamic run-time checks</a:t>
            </a:r>
          </a:p>
          <a:p>
            <a:pPr marL="685800" lvl="1" indent="-228600">
              <a:buAutoNum type="arabicPeriod"/>
            </a:pPr>
            <a:r>
              <a:rPr lang="en-US" sz="1600" dirty="0"/>
              <a:t>Various tools are used to detect/defend buffer overflow</a:t>
            </a:r>
          </a:p>
          <a:p>
            <a:r>
              <a:rPr lang="en-US" b="1" dirty="0"/>
              <a:t>Attacks on Wireless Networks</a:t>
            </a:r>
          </a:p>
          <a:p>
            <a:pPr marL="285750" indent="-285750">
              <a:buFont typeface="Wingdings" pitchFamily="2" charset="2"/>
              <a:buChar char="Ø"/>
            </a:pPr>
            <a:r>
              <a:rPr lang="en-US" sz="1600" dirty="0"/>
              <a:t>Even when people travel, they still need to work. </a:t>
            </a:r>
          </a:p>
          <a:p>
            <a:pPr marL="285750" indent="-285750">
              <a:buFont typeface="Wingdings" pitchFamily="2" charset="2"/>
              <a:buChar char="Ø"/>
            </a:pPr>
            <a:r>
              <a:rPr lang="en-US" sz="1600" dirty="0"/>
              <a:t>The employee is no longer tied to an office location and is, in effect, “</a:t>
            </a:r>
            <a:r>
              <a:rPr lang="en-US" sz="1600" dirty="0" err="1"/>
              <a:t>boundaryless</a:t>
            </a:r>
            <a:r>
              <a:rPr lang="en-US" sz="1600" dirty="0"/>
              <a:t>.”</a:t>
            </a:r>
          </a:p>
          <a:p>
            <a:endParaRPr lang="en-US" sz="800" dirty="0"/>
          </a:p>
          <a:p>
            <a:r>
              <a:rPr lang="en-US" sz="1600" dirty="0"/>
              <a:t>The following are different types of “mobile workers”:</a:t>
            </a:r>
          </a:p>
          <a:p>
            <a:pPr marL="685800" lvl="1" indent="-228600">
              <a:buAutoNum type="arabicPeriod"/>
            </a:pPr>
            <a:r>
              <a:rPr lang="en-US" sz="1600" dirty="0"/>
              <a:t>Tethered/remote worker</a:t>
            </a:r>
          </a:p>
          <a:p>
            <a:pPr marL="685800" lvl="1" indent="-228600">
              <a:buAutoNum type="arabicPeriod"/>
            </a:pPr>
            <a:r>
              <a:rPr lang="en-US" sz="1600" dirty="0"/>
              <a:t>Roaming user</a:t>
            </a:r>
          </a:p>
          <a:p>
            <a:pPr marL="685800" lvl="1" indent="-228600">
              <a:buAutoNum type="arabicPeriod"/>
            </a:pPr>
            <a:r>
              <a:rPr lang="en-US" sz="1600" dirty="0"/>
              <a:t>Nomad</a:t>
            </a:r>
          </a:p>
          <a:p>
            <a:pPr marL="685800" lvl="1" indent="-228600">
              <a:buAutoNum type="arabicPeriod"/>
            </a:pPr>
            <a:r>
              <a:rPr lang="en-US" sz="1600" dirty="0"/>
              <a:t>Road warrior</a:t>
            </a:r>
          </a:p>
          <a:p>
            <a:pPr marL="228600" indent="-228600">
              <a:buAutoNum type="arabicPeriod"/>
            </a:pPr>
            <a:endParaRPr lang="en-US" sz="1600" dirty="0"/>
          </a:p>
        </p:txBody>
      </p:sp>
      <p:sp>
        <p:nvSpPr>
          <p:cNvPr id="7" name="Rectangle 6"/>
          <p:cNvSpPr/>
          <p:nvPr/>
        </p:nvSpPr>
        <p:spPr>
          <a:xfrm>
            <a:off x="533400" y="4343400"/>
            <a:ext cx="8305800" cy="1815882"/>
          </a:xfrm>
          <a:prstGeom prst="rect">
            <a:avLst/>
          </a:prstGeom>
        </p:spPr>
        <p:txBody>
          <a:bodyPr wrap="square">
            <a:spAutoFit/>
          </a:bodyPr>
          <a:lstStyle/>
          <a:p>
            <a:pPr marL="285750" indent="-285750">
              <a:buFont typeface="Wingdings" pitchFamily="2" charset="2"/>
              <a:buChar char="Ø"/>
            </a:pPr>
            <a:r>
              <a:rPr lang="en-US" sz="1600" dirty="0"/>
              <a:t>Wireless networks extend the range of traditional wired networks by using radio waves to transmit data to wireless-enabled devices such as laptops and PDAs. </a:t>
            </a:r>
          </a:p>
          <a:p>
            <a:pPr marL="285750" indent="-285750">
              <a:buFont typeface="Wingdings" pitchFamily="2" charset="2"/>
              <a:buChar char="Ø"/>
            </a:pPr>
            <a:r>
              <a:rPr lang="en-US" sz="1600" dirty="0"/>
              <a:t>Wireless networks are generally composed of two basic elements: </a:t>
            </a:r>
          </a:p>
          <a:p>
            <a:pPr marL="800100" lvl="1" indent="-342900">
              <a:buAutoNum type="alphaLcParenBoth"/>
            </a:pPr>
            <a:r>
              <a:rPr lang="en-US" sz="1600" dirty="0"/>
              <a:t>access points (APs) </a:t>
            </a:r>
          </a:p>
          <a:p>
            <a:pPr marL="800100" lvl="1" indent="-342900">
              <a:buAutoNum type="alphaLcParenBoth"/>
            </a:pPr>
            <a:r>
              <a:rPr lang="en-US" sz="1600" dirty="0"/>
              <a:t>other wireless-enabled devices, such as laptops radio transmitters and receivers to communicate or “connect” with each other (see Fig. 1). </a:t>
            </a:r>
          </a:p>
          <a:p>
            <a:pPr marL="285750" indent="-285750">
              <a:buFont typeface="Wingdings" pitchFamily="2" charset="2"/>
              <a:buChar char="Ø"/>
            </a:pPr>
            <a:endParaRPr lang="en-US" sz="1600" dirty="0"/>
          </a:p>
        </p:txBody>
      </p:sp>
    </p:spTree>
    <p:extLst>
      <p:ext uri="{BB962C8B-B14F-4D97-AF65-F5344CB8AC3E}">
        <p14:creationId xmlns:p14="http://schemas.microsoft.com/office/powerpoint/2010/main" val="27643111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14400"/>
            <a:ext cx="7029450"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75033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7200" y="381000"/>
            <a:ext cx="8229600" cy="5816977"/>
          </a:xfrm>
          <a:prstGeom prst="rect">
            <a:avLst/>
          </a:prstGeom>
        </p:spPr>
        <p:txBody>
          <a:bodyPr wrap="square">
            <a:spAutoFit/>
          </a:bodyPr>
          <a:lstStyle/>
          <a:p>
            <a:r>
              <a:rPr lang="en-US" b="1" dirty="0"/>
              <a:t>Traditional Techniques of Attacks on Wireless Networks</a:t>
            </a:r>
          </a:p>
          <a:p>
            <a:pPr marL="285750" indent="-285750">
              <a:buFont typeface="Wingdings" pitchFamily="2" charset="2"/>
              <a:buChar char="Ø"/>
            </a:pPr>
            <a:r>
              <a:rPr lang="en-US" sz="1600" dirty="0"/>
              <a:t>Penetration of a wireless network through unauthorized access is termed as wireless cracking. </a:t>
            </a:r>
          </a:p>
          <a:p>
            <a:pPr marL="285750" indent="-285750">
              <a:buFont typeface="Wingdings" pitchFamily="2" charset="2"/>
              <a:buChar char="Ø"/>
            </a:pPr>
            <a:r>
              <a:rPr lang="en-US" sz="1600" dirty="0"/>
              <a:t>There are various methods that demand high level of technological skill and knowledge, and availability of numerous software tools made it less sophisticated with minimal technological skill to crack WLANs. </a:t>
            </a:r>
          </a:p>
          <a:p>
            <a:pPr marL="685800" lvl="1" indent="-228600">
              <a:buAutoNum type="arabicPeriod"/>
            </a:pPr>
            <a:r>
              <a:rPr lang="en-US" sz="1600" dirty="0"/>
              <a:t>Sniffing</a:t>
            </a:r>
          </a:p>
          <a:p>
            <a:pPr marL="685800" lvl="1" indent="-228600">
              <a:buAutoNum type="arabicPeriod"/>
            </a:pPr>
            <a:r>
              <a:rPr lang="en-US" sz="1600" dirty="0"/>
              <a:t>Spoofing</a:t>
            </a:r>
          </a:p>
          <a:p>
            <a:pPr marL="685800" lvl="1" indent="-228600">
              <a:buAutoNum type="arabicPeriod"/>
            </a:pPr>
            <a:r>
              <a:rPr lang="en-US" sz="1600" dirty="0"/>
              <a:t>Denial of service (</a:t>
            </a:r>
            <a:r>
              <a:rPr lang="en-US" sz="1600" dirty="0" err="1"/>
              <a:t>DoS</a:t>
            </a:r>
            <a:r>
              <a:rPr lang="en-US" sz="1600" dirty="0"/>
              <a:t>)</a:t>
            </a:r>
          </a:p>
          <a:p>
            <a:pPr marL="685800" lvl="1" indent="-228600">
              <a:buAutoNum type="arabicPeriod"/>
            </a:pPr>
            <a:r>
              <a:rPr lang="en-US" sz="1600" dirty="0"/>
              <a:t>Man-in-the-middle attack (MITM)</a:t>
            </a:r>
          </a:p>
          <a:p>
            <a:pPr marL="685800" lvl="1" indent="-228600">
              <a:buAutoNum type="arabicPeriod"/>
            </a:pPr>
            <a:r>
              <a:rPr lang="en-US" sz="1600" dirty="0"/>
              <a:t>Encryption cracking</a:t>
            </a:r>
          </a:p>
          <a:p>
            <a:r>
              <a:rPr lang="en-US" b="1" dirty="0"/>
              <a:t>Theft of Internet Hours and Wi-Fi-based Frauds and Misuses</a:t>
            </a:r>
          </a:p>
          <a:p>
            <a:pPr marL="285750" indent="-285750">
              <a:buFont typeface="Wingdings" pitchFamily="2" charset="2"/>
              <a:buChar char="Ø"/>
            </a:pPr>
            <a:r>
              <a:rPr lang="en-US" sz="1600" dirty="0"/>
              <a:t>Wireless network into homes enables the Internet on the finger tip of home users.</a:t>
            </a:r>
          </a:p>
          <a:p>
            <a:pPr marL="285750" indent="-285750">
              <a:buFont typeface="Wingdings" pitchFamily="2" charset="2"/>
              <a:buChar char="Ø"/>
            </a:pPr>
            <a:r>
              <a:rPr lang="en-US" sz="1600" dirty="0"/>
              <a:t>In case, unfortunately, he/she visits a malicious webpage, the router is exposed for an attack. </a:t>
            </a:r>
          </a:p>
          <a:p>
            <a:pPr marL="285750" indent="-285750">
              <a:buFont typeface="Wingdings" pitchFamily="2" charset="2"/>
              <a:buChar char="Ø"/>
            </a:pPr>
            <a:r>
              <a:rPr lang="en-US" sz="1600" dirty="0"/>
              <a:t>As the networks become stronger and more prevalent, more of the signals are available outside the home of the subscriber, spilling over into neighbor’s apartments, hallways and the street.</a:t>
            </a:r>
          </a:p>
          <a:p>
            <a:endParaRPr lang="en-US" sz="1600" dirty="0"/>
          </a:p>
          <a:p>
            <a:pPr marL="285750" indent="-285750">
              <a:buFont typeface="Wingdings" pitchFamily="2" charset="2"/>
              <a:buChar char="Ø"/>
            </a:pPr>
            <a:r>
              <a:rPr lang="en-US" sz="1600" dirty="0"/>
              <a:t>Be careful with use of WAPs; when you are using a WAP to gain access to computer on a network</a:t>
            </a:r>
          </a:p>
          <a:p>
            <a:pPr marL="285750" indent="-285750">
              <a:buFont typeface="Wingdings" pitchFamily="2" charset="2"/>
              <a:buChar char="Ø"/>
            </a:pPr>
            <a:r>
              <a:rPr lang="en-US" sz="1600" dirty="0"/>
              <a:t>be aware of the local laws/legislations where you are doing it because things can become dangerous from security and privacy as well legal perspective. </a:t>
            </a:r>
          </a:p>
          <a:p>
            <a:endParaRPr lang="en-US" sz="1600" dirty="0"/>
          </a:p>
          <a:p>
            <a:endParaRPr lang="en-US" sz="1600" dirty="0"/>
          </a:p>
        </p:txBody>
      </p:sp>
    </p:spTree>
    <p:extLst>
      <p:ext uri="{BB962C8B-B14F-4D97-AF65-F5344CB8AC3E}">
        <p14:creationId xmlns:p14="http://schemas.microsoft.com/office/powerpoint/2010/main" val="2766003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09600" y="699224"/>
            <a:ext cx="8194675" cy="5155257"/>
          </a:xfrm>
          <a:prstGeom prst="rect">
            <a:avLst/>
          </a:prstGeom>
        </p:spPr>
        <p:txBody>
          <a:bodyPr wrap="square">
            <a:spAutoFit/>
          </a:bodyPr>
          <a:lstStyle/>
          <a:p>
            <a:r>
              <a:rPr lang="en-US" b="1" dirty="0"/>
              <a:t>How to Secure the Wireless Networks</a:t>
            </a:r>
          </a:p>
          <a:p>
            <a:r>
              <a:rPr lang="en-US" sz="1600" dirty="0"/>
              <a:t>Following summarized steps will help to improve and strengthen the security of wireless network:</a:t>
            </a:r>
          </a:p>
          <a:p>
            <a:endParaRPr lang="en-US" sz="700" dirty="0"/>
          </a:p>
          <a:p>
            <a:r>
              <a:rPr lang="en-US" sz="1600" dirty="0"/>
              <a:t>1. Change the default settings of all the </a:t>
            </a:r>
            <a:r>
              <a:rPr lang="en-US" sz="1600" dirty="0" err="1"/>
              <a:t>equipments</a:t>
            </a:r>
            <a:r>
              <a:rPr lang="en-US" sz="1600" dirty="0"/>
              <a:t>/components of wireless network (e.g., IP address/ user IDs/administrator passwords, etc.).</a:t>
            </a:r>
          </a:p>
          <a:p>
            <a:r>
              <a:rPr lang="en-US" sz="1600" dirty="0"/>
              <a:t>2. Enable WPA/WEP encryption. </a:t>
            </a:r>
          </a:p>
          <a:p>
            <a:pPr lvl="1"/>
            <a:r>
              <a:rPr lang="en-IN" sz="1600" dirty="0"/>
              <a:t>WEP stands for Wired Equivalent Privacy, and WPA stands for Wireless Protected Access. WPA2 is the second version of the WPA standard. Using some encryption is always better than using none, but WEP is the least secure of these standards, and you should not use it if you can avoid it.</a:t>
            </a:r>
            <a:endParaRPr lang="en-US" sz="1600" dirty="0"/>
          </a:p>
          <a:p>
            <a:r>
              <a:rPr lang="en-US" sz="1600" dirty="0"/>
              <a:t>3. Change the default SSID.</a:t>
            </a:r>
          </a:p>
          <a:p>
            <a:r>
              <a:rPr lang="en-US" sz="1600" dirty="0"/>
              <a:t>4. Enable MAC address filtering.</a:t>
            </a:r>
          </a:p>
          <a:p>
            <a:r>
              <a:rPr lang="en-US" sz="1600" dirty="0"/>
              <a:t>5. Disable remote login.</a:t>
            </a:r>
          </a:p>
          <a:p>
            <a:r>
              <a:rPr lang="en-US" sz="1600" dirty="0"/>
              <a:t>6. Disable SSID broadcast.</a:t>
            </a:r>
          </a:p>
          <a:p>
            <a:r>
              <a:rPr lang="en-US" sz="1600" dirty="0"/>
              <a:t>7. Disable the features that are not used in the AP (e.g., printing/music support).</a:t>
            </a:r>
          </a:p>
          <a:p>
            <a:r>
              <a:rPr lang="en-US" sz="1600" dirty="0"/>
              <a:t>8. Avoid providing the network a name which can be easily identified (e.g., </a:t>
            </a:r>
            <a:r>
              <a:rPr lang="en-US" sz="1600" dirty="0" err="1"/>
              <a:t>My_Home_Wifi</a:t>
            </a:r>
            <a:r>
              <a:rPr lang="en-US" sz="1600" dirty="0"/>
              <a:t> ).</a:t>
            </a:r>
          </a:p>
          <a:p>
            <a:r>
              <a:rPr lang="en-US" sz="1600" dirty="0"/>
              <a:t>9. Connect only to secured wireless network (i.e., do not </a:t>
            </a:r>
            <a:r>
              <a:rPr lang="en-US" sz="1600" dirty="0" err="1"/>
              <a:t>autoconnect</a:t>
            </a:r>
            <a:r>
              <a:rPr lang="en-US" sz="1600" dirty="0"/>
              <a:t> to open Wi-Fi hotspots).</a:t>
            </a:r>
          </a:p>
          <a:p>
            <a:r>
              <a:rPr lang="en-US" sz="1600" dirty="0"/>
              <a:t>10. Upgrade router’s firmware periodically.</a:t>
            </a:r>
          </a:p>
          <a:p>
            <a:endParaRPr lang="en-US" sz="1600" dirty="0"/>
          </a:p>
          <a:p>
            <a:endParaRPr lang="en-US" sz="1600" dirty="0"/>
          </a:p>
        </p:txBody>
      </p:sp>
    </p:spTree>
    <p:extLst>
      <p:ext uri="{BB962C8B-B14F-4D97-AF65-F5344CB8AC3E}">
        <p14:creationId xmlns:p14="http://schemas.microsoft.com/office/powerpoint/2010/main" val="42018242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7E7AD7-F67F-4B20-89CE-51AE060549C1}"/>
              </a:ext>
            </a:extLst>
          </p:cNvPr>
          <p:cNvSpPr>
            <a:spLocks noGrp="1"/>
          </p:cNvSpPr>
          <p:nvPr>
            <p:ph type="title"/>
          </p:nvPr>
        </p:nvSpPr>
        <p:spPr/>
        <p:txBody>
          <a:bodyPr/>
          <a:lstStyle/>
          <a:p>
            <a:r>
              <a:rPr lang="en-IN" dirty="0"/>
              <a:t>Questions</a:t>
            </a:r>
          </a:p>
        </p:txBody>
      </p:sp>
      <p:sp>
        <p:nvSpPr>
          <p:cNvPr id="4" name="Content Placeholder 3">
            <a:extLst>
              <a:ext uri="{FF2B5EF4-FFF2-40B4-BE49-F238E27FC236}">
                <a16:creationId xmlns:a16="http://schemas.microsoft.com/office/drawing/2014/main" id="{93C3FBFC-E62F-4315-ACEA-62D65C5F9FAD}"/>
              </a:ext>
            </a:extLst>
          </p:cNvPr>
          <p:cNvSpPr>
            <a:spLocks noGrp="1"/>
          </p:cNvSpPr>
          <p:nvPr>
            <p:ph idx="1"/>
          </p:nvPr>
        </p:nvSpPr>
        <p:spPr/>
        <p:txBody>
          <a:bodyPr>
            <a:normAutofit fontScale="92500" lnSpcReduction="10000"/>
          </a:bodyPr>
          <a:lstStyle/>
          <a:p>
            <a:r>
              <a:rPr lang="en-IN" dirty="0"/>
              <a:t>What are the basic stages of an attack?</a:t>
            </a:r>
          </a:p>
          <a:p>
            <a:r>
              <a:rPr lang="en-IN" dirty="0"/>
              <a:t>What is proxy server? Describe its functions</a:t>
            </a:r>
          </a:p>
          <a:p>
            <a:r>
              <a:rPr lang="en-IN" dirty="0"/>
              <a:t>Describe the process of password cracking.</a:t>
            </a:r>
          </a:p>
          <a:p>
            <a:r>
              <a:rPr lang="en-IN" dirty="0"/>
              <a:t>How can keyloggers be used to commit a cybercrime?</a:t>
            </a:r>
          </a:p>
          <a:p>
            <a:r>
              <a:rPr lang="en-IN" dirty="0"/>
              <a:t>Describe online attacks, offline attacks, strong passwords, random passwords</a:t>
            </a:r>
          </a:p>
          <a:p>
            <a:r>
              <a:rPr lang="en-IN" dirty="0"/>
              <a:t>What is the difference between a virus and a worm?</a:t>
            </a:r>
          </a:p>
          <a:p>
            <a:pPr marL="0" indent="0">
              <a:buNone/>
            </a:pPr>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14060540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F987F8-094A-4E3D-A84C-AC85ED00EBE3}"/>
              </a:ext>
            </a:extLst>
          </p:cNvPr>
          <p:cNvSpPr>
            <a:spLocks noGrp="1"/>
          </p:cNvSpPr>
          <p:nvPr>
            <p:ph type="title"/>
          </p:nvPr>
        </p:nvSpPr>
        <p:spPr/>
        <p:txBody>
          <a:bodyPr/>
          <a:lstStyle/>
          <a:p>
            <a:r>
              <a:rPr lang="en-IN" dirty="0"/>
              <a:t>Questions</a:t>
            </a:r>
          </a:p>
        </p:txBody>
      </p:sp>
      <p:sp>
        <p:nvSpPr>
          <p:cNvPr id="4" name="Content Placeholder 3">
            <a:extLst>
              <a:ext uri="{FF2B5EF4-FFF2-40B4-BE49-F238E27FC236}">
                <a16:creationId xmlns:a16="http://schemas.microsoft.com/office/drawing/2014/main" id="{06501730-693F-4CAB-8298-5330E4037BA2}"/>
              </a:ext>
            </a:extLst>
          </p:cNvPr>
          <p:cNvSpPr>
            <a:spLocks noGrp="1"/>
          </p:cNvSpPr>
          <p:nvPr>
            <p:ph idx="1"/>
          </p:nvPr>
        </p:nvSpPr>
        <p:spPr/>
        <p:txBody>
          <a:bodyPr>
            <a:normAutofit fontScale="77500" lnSpcReduction="20000"/>
          </a:bodyPr>
          <a:lstStyle/>
          <a:p>
            <a:r>
              <a:rPr lang="en-IN" dirty="0"/>
              <a:t>What is SQL injection and what are the different counter measures to prevent the attack?</a:t>
            </a:r>
          </a:p>
          <a:p>
            <a:r>
              <a:rPr lang="en-IN" dirty="0"/>
              <a:t>How to Protect from DoS/DDoS Attacks? Explain in detail</a:t>
            </a:r>
          </a:p>
          <a:p>
            <a:r>
              <a:rPr lang="en-IN" dirty="0"/>
              <a:t>Differentiate between hoax mails and spam.</a:t>
            </a:r>
          </a:p>
          <a:p>
            <a:r>
              <a:rPr lang="en-IN" dirty="0"/>
              <a:t> Explain with a diagram about Attacks on Wireless Networks.</a:t>
            </a:r>
          </a:p>
          <a:p>
            <a:r>
              <a:rPr lang="en-IN" dirty="0"/>
              <a:t>Explain the difference between Trojan horses and backdoors?</a:t>
            </a:r>
          </a:p>
          <a:p>
            <a:r>
              <a:rPr lang="en-IN" dirty="0"/>
              <a:t>How to Secure the Wireless Net</a:t>
            </a:r>
          </a:p>
          <a:p>
            <a:r>
              <a:rPr lang="en-IN" dirty="0"/>
              <a:t>Explain in detail on Theft of Internet Hours and Wi-Fi-based Frauds and Misuses</a:t>
            </a:r>
          </a:p>
          <a:p>
            <a:endParaRPr lang="en-IN" dirty="0"/>
          </a:p>
          <a:p>
            <a:endParaRPr lang="en-IN" dirty="0"/>
          </a:p>
          <a:p>
            <a:endParaRPr lang="en-IN" dirty="0"/>
          </a:p>
        </p:txBody>
      </p:sp>
    </p:spTree>
    <p:extLst>
      <p:ext uri="{BB962C8B-B14F-4D97-AF65-F5344CB8AC3E}">
        <p14:creationId xmlns:p14="http://schemas.microsoft.com/office/powerpoint/2010/main" val="3320817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85F941-8036-4B73-1188-5A7B907E18CE}"/>
              </a:ext>
            </a:extLst>
          </p:cNvPr>
          <p:cNvPicPr>
            <a:picLocks noChangeAspect="1"/>
          </p:cNvPicPr>
          <p:nvPr/>
        </p:nvPicPr>
        <p:blipFill>
          <a:blip r:embed="rId2"/>
          <a:stretch>
            <a:fillRect/>
          </a:stretch>
        </p:blipFill>
        <p:spPr>
          <a:xfrm>
            <a:off x="762000" y="685800"/>
            <a:ext cx="7924800" cy="3505200"/>
          </a:xfrm>
          <a:prstGeom prst="rect">
            <a:avLst/>
          </a:prstGeom>
        </p:spPr>
      </p:pic>
    </p:spTree>
    <p:extLst>
      <p:ext uri="{BB962C8B-B14F-4D97-AF65-F5344CB8AC3E}">
        <p14:creationId xmlns:p14="http://schemas.microsoft.com/office/powerpoint/2010/main" val="4212055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3BCC4E-B348-7783-B52D-15E75901DDE7}"/>
              </a:ext>
            </a:extLst>
          </p:cNvPr>
          <p:cNvPicPr>
            <a:picLocks noChangeAspect="1"/>
          </p:cNvPicPr>
          <p:nvPr/>
        </p:nvPicPr>
        <p:blipFill>
          <a:blip r:embed="rId2"/>
          <a:stretch>
            <a:fillRect/>
          </a:stretch>
        </p:blipFill>
        <p:spPr>
          <a:xfrm>
            <a:off x="266700" y="304800"/>
            <a:ext cx="8610600" cy="2362200"/>
          </a:xfrm>
          <a:prstGeom prst="rect">
            <a:avLst/>
          </a:prstGeom>
        </p:spPr>
      </p:pic>
      <p:pic>
        <p:nvPicPr>
          <p:cNvPr id="6" name="Picture 5">
            <a:extLst>
              <a:ext uri="{FF2B5EF4-FFF2-40B4-BE49-F238E27FC236}">
                <a16:creationId xmlns:a16="http://schemas.microsoft.com/office/drawing/2014/main" id="{CE538F90-7BEB-2464-C0ED-FC5397B44E94}"/>
              </a:ext>
            </a:extLst>
          </p:cNvPr>
          <p:cNvPicPr>
            <a:picLocks noChangeAspect="1"/>
          </p:cNvPicPr>
          <p:nvPr/>
        </p:nvPicPr>
        <p:blipFill>
          <a:blip r:embed="rId3"/>
          <a:stretch>
            <a:fillRect/>
          </a:stretch>
        </p:blipFill>
        <p:spPr>
          <a:xfrm>
            <a:off x="152400" y="2566633"/>
            <a:ext cx="8610600" cy="3834167"/>
          </a:xfrm>
          <a:prstGeom prst="rect">
            <a:avLst/>
          </a:prstGeom>
        </p:spPr>
      </p:pic>
    </p:spTree>
    <p:extLst>
      <p:ext uri="{BB962C8B-B14F-4D97-AF65-F5344CB8AC3E}">
        <p14:creationId xmlns:p14="http://schemas.microsoft.com/office/powerpoint/2010/main" val="409923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15CEFA-E440-2CF4-2FC4-47A5EE814222}"/>
              </a:ext>
            </a:extLst>
          </p:cNvPr>
          <p:cNvPicPr>
            <a:picLocks noChangeAspect="1"/>
          </p:cNvPicPr>
          <p:nvPr/>
        </p:nvPicPr>
        <p:blipFill>
          <a:blip r:embed="rId2"/>
          <a:stretch>
            <a:fillRect/>
          </a:stretch>
        </p:blipFill>
        <p:spPr>
          <a:xfrm>
            <a:off x="609600" y="277906"/>
            <a:ext cx="7848600" cy="6046694"/>
          </a:xfrm>
          <a:prstGeom prst="rect">
            <a:avLst/>
          </a:prstGeom>
        </p:spPr>
      </p:pic>
    </p:spTree>
    <p:extLst>
      <p:ext uri="{BB962C8B-B14F-4D97-AF65-F5344CB8AC3E}">
        <p14:creationId xmlns:p14="http://schemas.microsoft.com/office/powerpoint/2010/main" val="2121620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0BB955-A92C-D847-6B92-8113E9D55B38}"/>
              </a:ext>
            </a:extLst>
          </p:cNvPr>
          <p:cNvPicPr>
            <a:picLocks noChangeAspect="1"/>
          </p:cNvPicPr>
          <p:nvPr/>
        </p:nvPicPr>
        <p:blipFill>
          <a:blip r:embed="rId2"/>
          <a:stretch>
            <a:fillRect/>
          </a:stretch>
        </p:blipFill>
        <p:spPr>
          <a:xfrm>
            <a:off x="228600" y="381000"/>
            <a:ext cx="8610600" cy="5410200"/>
          </a:xfrm>
          <a:prstGeom prst="rect">
            <a:avLst/>
          </a:prstGeom>
        </p:spPr>
      </p:pic>
    </p:spTree>
    <p:extLst>
      <p:ext uri="{BB962C8B-B14F-4D97-AF65-F5344CB8AC3E}">
        <p14:creationId xmlns:p14="http://schemas.microsoft.com/office/powerpoint/2010/main" val="35629215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1989</TotalTime>
  <Words>4857</Words>
  <Application>Microsoft Office PowerPoint</Application>
  <PresentationFormat>On-screen Show (4:3)</PresentationFormat>
  <Paragraphs>347</Paragraphs>
  <Slides>59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59</vt:i4>
      </vt:variant>
    </vt:vector>
  </HeadingPairs>
  <TitlesOfParts>
    <vt:vector size="71" baseType="lpstr">
      <vt:lpstr>Arial</vt:lpstr>
      <vt:lpstr>Arial</vt:lpstr>
      <vt:lpstr>Baskerville Old Face</vt:lpstr>
      <vt:lpstr>Calibri</vt:lpstr>
      <vt:lpstr>Courier New</vt:lpstr>
      <vt:lpstr>Graphik</vt:lpstr>
      <vt:lpstr>Heebo</vt:lpstr>
      <vt:lpstr>Lato</vt:lpstr>
      <vt:lpstr>Nunito</vt:lpstr>
      <vt:lpstr>urw-din</vt:lpstr>
      <vt:lpstr>Wingdings</vt:lpstr>
      <vt:lpstr>Office Theme</vt:lpstr>
      <vt:lpstr> Unit-3 Introduction to Cyber Security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Questions</vt:lpstr>
    </vt:vector>
  </TitlesOfParts>
  <Company>John Wiley and Sons,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Das, Rupnarayan - New Delhi</dc:creator>
  <cp:lastModifiedBy>ADMIN</cp:lastModifiedBy>
  <cp:revision>196</cp:revision>
  <dcterms:created xsi:type="dcterms:W3CDTF">2013-02-04T04:52:43Z</dcterms:created>
  <dcterms:modified xsi:type="dcterms:W3CDTF">2023-02-21T06:36:54Z</dcterms:modified>
</cp:coreProperties>
</file>